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15"/>
  </p:normalViewPr>
  <p:slideViewPr>
    <p:cSldViewPr snapToGrid="0">
      <p:cViewPr varScale="1">
        <p:scale>
          <a:sx n="106" d="100"/>
          <a:sy n="106" d="100"/>
        </p:scale>
        <p:origin x="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3/13/24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50808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3/13/24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718393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3/13/24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863219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3/13/24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799541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3/13/24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95180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3/13/24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490048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3/13/24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18331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3/13/24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512155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3/13/24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6663574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3/13/24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0493137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3/13/24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66717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3/13/24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160285165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F4951D-2817-5967-814C-1CE99C4750B7}"/>
              </a:ext>
            </a:extLst>
          </p:cNvPr>
          <p:cNvPicPr>
            <a:picLocks noChangeAspect="1"/>
          </p:cNvPicPr>
          <p:nvPr/>
        </p:nvPicPr>
        <p:blipFill rotWithShape="1">
          <a:blip r:embed="rId2"/>
          <a:srcRect b="15730"/>
          <a:stretch/>
        </p:blipFill>
        <p:spPr>
          <a:xfrm>
            <a:off x="20" y="10"/>
            <a:ext cx="12191981" cy="6857990"/>
          </a:xfrm>
          <a:prstGeom prst="rect">
            <a:avLst/>
          </a:prstGeom>
        </p:spPr>
      </p:pic>
      <p:sp>
        <p:nvSpPr>
          <p:cNvPr id="11" name="Rectangle 10">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F333829A-6C40-EBA6-B240-BDE2448DE20D}"/>
              </a:ext>
            </a:extLst>
          </p:cNvPr>
          <p:cNvSpPr>
            <a:spLocks noGrp="1"/>
          </p:cNvSpPr>
          <p:nvPr>
            <p:ph type="ctrTitle"/>
          </p:nvPr>
        </p:nvSpPr>
        <p:spPr>
          <a:xfrm>
            <a:off x="404553" y="3091928"/>
            <a:ext cx="9078562" cy="2387600"/>
          </a:xfrm>
        </p:spPr>
        <p:txBody>
          <a:bodyPr>
            <a:normAutofit/>
          </a:bodyPr>
          <a:lstStyle/>
          <a:p>
            <a:r>
              <a:rPr lang="tr-TR" sz="6600" dirty="0" err="1">
                <a:solidFill>
                  <a:schemeClr val="bg1"/>
                </a:solidFill>
              </a:rPr>
              <a:t>DevOps</a:t>
            </a:r>
            <a:r>
              <a:rPr lang="tr-TR" sz="6600" dirty="0">
                <a:solidFill>
                  <a:schemeClr val="bg1"/>
                </a:solidFill>
              </a:rPr>
              <a:t> </a:t>
            </a:r>
            <a:r>
              <a:rPr lang="tr-TR" sz="6600" dirty="0" err="1">
                <a:solidFill>
                  <a:schemeClr val="bg1"/>
                </a:solidFill>
              </a:rPr>
              <a:t>Bootcamp</a:t>
            </a:r>
            <a:r>
              <a:rPr lang="tr-TR" sz="6600" dirty="0">
                <a:solidFill>
                  <a:schemeClr val="bg1"/>
                </a:solidFill>
              </a:rPr>
              <a:t> Bitirme Projesi</a:t>
            </a:r>
          </a:p>
        </p:txBody>
      </p:sp>
      <p:sp>
        <p:nvSpPr>
          <p:cNvPr id="13" name="Rectangle: Rounded Corners 12">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Alt Başlık 2">
            <a:extLst>
              <a:ext uri="{FF2B5EF4-FFF2-40B4-BE49-F238E27FC236}">
                <a16:creationId xmlns:a16="http://schemas.microsoft.com/office/drawing/2014/main" id="{1E118F2D-37D6-E5D6-9DD2-0F8682D5F8B5}"/>
              </a:ext>
            </a:extLst>
          </p:cNvPr>
          <p:cNvSpPr>
            <a:spLocks noGrp="1"/>
          </p:cNvSpPr>
          <p:nvPr>
            <p:ph type="subTitle" idx="1"/>
          </p:nvPr>
        </p:nvSpPr>
        <p:spPr>
          <a:xfrm>
            <a:off x="404553" y="5624945"/>
            <a:ext cx="9078562" cy="592975"/>
          </a:xfrm>
        </p:spPr>
        <p:txBody>
          <a:bodyPr anchor="ctr">
            <a:normAutofit/>
          </a:bodyPr>
          <a:lstStyle/>
          <a:p>
            <a:r>
              <a:rPr lang="tr-TR">
                <a:solidFill>
                  <a:schemeClr val="bg1"/>
                </a:solidFill>
              </a:rPr>
              <a:t>Mert İpek</a:t>
            </a:r>
          </a:p>
        </p:txBody>
      </p:sp>
    </p:spTree>
    <p:extLst>
      <p:ext uri="{BB962C8B-B14F-4D97-AF65-F5344CB8AC3E}">
        <p14:creationId xmlns:p14="http://schemas.microsoft.com/office/powerpoint/2010/main" val="3472295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fontScale="90000"/>
          </a:bodyPr>
          <a:lstStyle/>
          <a:p>
            <a:r>
              <a:rPr lang="tr-TR" sz="2800"/>
              <a:t>8.Adım Dosyaları Repositroy’e Gönderme</a:t>
            </a:r>
            <a:endParaRPr lang="tr-TR" sz="2800" dirty="0"/>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pPr marL="0" indent="0">
              <a:buNone/>
            </a:pPr>
            <a:r>
              <a:rPr lang="tr-TR" sz="1700" dirty="0"/>
              <a:t>İlk </a:t>
            </a:r>
            <a:r>
              <a:rPr lang="tr-TR" sz="1700" dirty="0" err="1"/>
              <a:t>commitimi</a:t>
            </a:r>
            <a:r>
              <a:rPr lang="tr-TR" sz="1700" dirty="0"/>
              <a:t> attım. Eskiden </a:t>
            </a:r>
            <a:r>
              <a:rPr lang="tr-TR" sz="1700" dirty="0" err="1"/>
              <a:t>master</a:t>
            </a:r>
            <a:r>
              <a:rPr lang="tr-TR" sz="1700" dirty="0"/>
              <a:t> olarak gelen </a:t>
            </a:r>
            <a:r>
              <a:rPr lang="tr-TR" sz="1700" dirty="0" err="1"/>
              <a:t>branch’i</a:t>
            </a:r>
            <a:r>
              <a:rPr lang="tr-TR" sz="1700" dirty="0"/>
              <a:t> main olarak değiştirdim. </a:t>
            </a:r>
            <a:r>
              <a:rPr lang="tr-TR" sz="1700" dirty="0" err="1"/>
              <a:t>GitHub</a:t>
            </a:r>
            <a:r>
              <a:rPr lang="tr-TR" sz="1700" dirty="0"/>
              <a:t>’ </a:t>
            </a:r>
            <a:r>
              <a:rPr lang="tr-TR" sz="1700" dirty="0" err="1"/>
              <a:t>repository’e</a:t>
            </a:r>
            <a:r>
              <a:rPr lang="tr-TR" sz="1700" dirty="0"/>
              <a:t> </a:t>
            </a:r>
            <a:r>
              <a:rPr lang="tr-TR" sz="1700" dirty="0" err="1"/>
              <a:t>push</a:t>
            </a:r>
            <a:r>
              <a:rPr lang="tr-TR" sz="1700" dirty="0"/>
              <a:t> ile gönderdim.</a:t>
            </a:r>
          </a:p>
          <a:p>
            <a:pPr marL="0" indent="0">
              <a:buNone/>
            </a:pPr>
            <a:endParaRPr lang="tr-TR" sz="1700" dirty="0"/>
          </a:p>
        </p:txBody>
      </p:sp>
      <p:pic>
        <p:nvPicPr>
          <p:cNvPr id="3" name="Resim 2">
            <a:extLst>
              <a:ext uri="{FF2B5EF4-FFF2-40B4-BE49-F238E27FC236}">
                <a16:creationId xmlns:a16="http://schemas.microsoft.com/office/drawing/2014/main" id="{9E0487CB-3F0F-7EC2-D2DD-C5B35D371E96}"/>
              </a:ext>
            </a:extLst>
          </p:cNvPr>
          <p:cNvPicPr>
            <a:picLocks noChangeAspect="1"/>
          </p:cNvPicPr>
          <p:nvPr/>
        </p:nvPicPr>
        <p:blipFill>
          <a:blip r:embed="rId2"/>
          <a:stretch>
            <a:fillRect/>
          </a:stretch>
        </p:blipFill>
        <p:spPr>
          <a:xfrm>
            <a:off x="4280535" y="940103"/>
            <a:ext cx="7911466" cy="4944667"/>
          </a:xfrm>
          <a:prstGeom prst="rect">
            <a:avLst/>
          </a:prstGeom>
        </p:spPr>
      </p:pic>
    </p:spTree>
    <p:extLst>
      <p:ext uri="{BB962C8B-B14F-4D97-AF65-F5344CB8AC3E}">
        <p14:creationId xmlns:p14="http://schemas.microsoft.com/office/powerpoint/2010/main" val="141043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dirty="0"/>
              <a:t>9.Adım </a:t>
            </a:r>
            <a:r>
              <a:rPr lang="tr-TR" sz="2800"/>
              <a:t>Clone</a:t>
            </a:r>
            <a:r>
              <a:rPr lang="tr-TR" sz="2800" dirty="0"/>
              <a:t> Yapma</a:t>
            </a:r>
          </a:p>
        </p:txBody>
      </p:sp>
      <p:sp>
        <p:nvSpPr>
          <p:cNvPr id="3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7" y="2359152"/>
            <a:ext cx="3410712" cy="3425043"/>
          </a:xfrm>
        </p:spPr>
        <p:txBody>
          <a:bodyPr>
            <a:normAutofit/>
          </a:bodyPr>
          <a:lstStyle/>
          <a:p>
            <a:pPr marL="0" indent="0">
              <a:buNone/>
            </a:pPr>
            <a:r>
              <a:rPr lang="tr-TR" sz="1700" dirty="0"/>
              <a:t>git </a:t>
            </a:r>
            <a:r>
              <a:rPr lang="tr-TR" sz="1700" dirty="0" err="1"/>
              <a:t>clone</a:t>
            </a:r>
            <a:r>
              <a:rPr lang="tr-TR" sz="1700" dirty="0"/>
              <a:t> komutu ile </a:t>
            </a:r>
            <a:r>
              <a:rPr lang="tr-TR" sz="1700" dirty="0" err="1"/>
              <a:t>GitHub’daki</a:t>
            </a:r>
            <a:r>
              <a:rPr lang="tr-TR" sz="1700" dirty="0"/>
              <a:t> repomu yerel depolama alanıma indirdim.</a:t>
            </a:r>
          </a:p>
        </p:txBody>
      </p:sp>
      <p:pic>
        <p:nvPicPr>
          <p:cNvPr id="4" name="Resim 3">
            <a:extLst>
              <a:ext uri="{FF2B5EF4-FFF2-40B4-BE49-F238E27FC236}">
                <a16:creationId xmlns:a16="http://schemas.microsoft.com/office/drawing/2014/main" id="{6D8A6397-E9E0-0031-C198-F5F7660D6C3F}"/>
              </a:ext>
            </a:extLst>
          </p:cNvPr>
          <p:cNvPicPr>
            <a:picLocks noChangeAspect="1"/>
          </p:cNvPicPr>
          <p:nvPr/>
        </p:nvPicPr>
        <p:blipFill rotWithShape="1">
          <a:blip r:embed="rId2"/>
          <a:srcRect l="11380" r="12904" b="2"/>
          <a:stretch/>
        </p:blipFill>
        <p:spPr>
          <a:xfrm>
            <a:off x="5124450" y="634382"/>
            <a:ext cx="6657213" cy="5495162"/>
          </a:xfrm>
          <a:prstGeom prst="rect">
            <a:avLst/>
          </a:prstGeom>
        </p:spPr>
      </p:pic>
    </p:spTree>
    <p:extLst>
      <p:ext uri="{BB962C8B-B14F-4D97-AF65-F5344CB8AC3E}">
        <p14:creationId xmlns:p14="http://schemas.microsoft.com/office/powerpoint/2010/main" val="394120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45">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5"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a:t>10.Adım Commit İçeriği Değiştirme</a:t>
            </a:r>
          </a:p>
        </p:txBody>
      </p:sp>
      <p:sp>
        <p:nvSpPr>
          <p:cNvPr id="56"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5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7" y="2359152"/>
            <a:ext cx="3410712" cy="3425043"/>
          </a:xfrm>
        </p:spPr>
        <p:txBody>
          <a:bodyPr>
            <a:normAutofit/>
          </a:bodyPr>
          <a:lstStyle/>
          <a:p>
            <a:pPr marL="0" indent="0">
              <a:buNone/>
            </a:pPr>
            <a:r>
              <a:rPr lang="tr-TR" sz="1700" dirty="0"/>
              <a:t>Önce git </a:t>
            </a:r>
            <a:r>
              <a:rPr lang="tr-TR" sz="1700" dirty="0" err="1"/>
              <a:t>log</a:t>
            </a:r>
            <a:r>
              <a:rPr lang="tr-TR" sz="1700" dirty="0"/>
              <a:t> ile en son attığım </a:t>
            </a:r>
            <a:r>
              <a:rPr lang="tr-TR" sz="1700" dirty="0" err="1"/>
              <a:t>commit’i</a:t>
            </a:r>
            <a:r>
              <a:rPr lang="tr-TR" sz="1700" dirty="0"/>
              <a:t> görüntüledim. Sonra git </a:t>
            </a:r>
            <a:r>
              <a:rPr lang="tr-TR" sz="1700" i="1" dirty="0" err="1"/>
              <a:t>commit</a:t>
            </a:r>
            <a:r>
              <a:rPr lang="tr-TR" sz="1700" i="1" dirty="0"/>
              <a:t> --</a:t>
            </a:r>
            <a:r>
              <a:rPr lang="tr-TR" sz="1700" i="1" dirty="0" err="1"/>
              <a:t>amend</a:t>
            </a:r>
            <a:r>
              <a:rPr lang="tr-TR" sz="1700" i="1" dirty="0"/>
              <a:t> </a:t>
            </a:r>
            <a:r>
              <a:rPr lang="tr-TR" sz="1700" dirty="0"/>
              <a:t>ile son oluşturduğum </a:t>
            </a:r>
            <a:r>
              <a:rPr lang="tr-TR" sz="1700" dirty="0" err="1"/>
              <a:t>commit’i</a:t>
            </a:r>
            <a:r>
              <a:rPr lang="tr-TR" sz="1700" dirty="0"/>
              <a:t> açılan metin düzenleme ekranından değiştirdim. Başta </a:t>
            </a:r>
            <a:r>
              <a:rPr lang="tr-TR" sz="1700" dirty="0" err="1"/>
              <a:t>commit’in</a:t>
            </a:r>
            <a:r>
              <a:rPr lang="tr-TR" sz="1700" dirty="0"/>
              <a:t> mesajı "</a:t>
            </a:r>
            <a:r>
              <a:rPr lang="tr-TR" sz="1700" dirty="0" err="1"/>
              <a:t>first</a:t>
            </a:r>
            <a:r>
              <a:rPr lang="tr-TR" sz="1700" dirty="0"/>
              <a:t> </a:t>
            </a:r>
            <a:r>
              <a:rPr lang="tr-TR" sz="1700" dirty="0" err="1"/>
              <a:t>commit</a:t>
            </a:r>
            <a:r>
              <a:rPr lang="tr-TR" sz="1700" dirty="0"/>
              <a:t>" </a:t>
            </a:r>
            <a:r>
              <a:rPr lang="tr-TR" sz="1700" dirty="0" err="1"/>
              <a:t>di</a:t>
            </a:r>
            <a:r>
              <a:rPr lang="tr-TR" sz="1700" dirty="0"/>
              <a:t>. "</a:t>
            </a:r>
            <a:r>
              <a:rPr lang="tr-TR" sz="1700" dirty="0" err="1"/>
              <a:t>first</a:t>
            </a:r>
            <a:r>
              <a:rPr lang="tr-TR" sz="1700" dirty="0"/>
              <a:t> </a:t>
            </a:r>
            <a:r>
              <a:rPr lang="tr-TR" sz="1700" dirty="0" err="1"/>
              <a:t>commit</a:t>
            </a:r>
            <a:r>
              <a:rPr lang="tr-TR" sz="1700" dirty="0"/>
              <a:t> </a:t>
            </a:r>
            <a:r>
              <a:rPr lang="tr-TR" sz="1700" dirty="0" err="1"/>
              <a:t>changed</a:t>
            </a:r>
            <a:r>
              <a:rPr lang="tr-TR" sz="1700" dirty="0"/>
              <a:t>"  olarak değiştirdim.</a:t>
            </a:r>
            <a:endParaRPr lang="tr-TR" sz="1700" i="1" dirty="0"/>
          </a:p>
        </p:txBody>
      </p:sp>
      <p:pic>
        <p:nvPicPr>
          <p:cNvPr id="5" name="Resim 4">
            <a:extLst>
              <a:ext uri="{FF2B5EF4-FFF2-40B4-BE49-F238E27FC236}">
                <a16:creationId xmlns:a16="http://schemas.microsoft.com/office/drawing/2014/main" id="{1C092D23-A933-29D6-2A43-D4DEDD4A9BAD}"/>
              </a:ext>
            </a:extLst>
          </p:cNvPr>
          <p:cNvPicPr>
            <a:picLocks noChangeAspect="1"/>
          </p:cNvPicPr>
          <p:nvPr/>
        </p:nvPicPr>
        <p:blipFill rotWithShape="1">
          <a:blip r:embed="rId2"/>
          <a:srcRect l="19793" r="4492" b="2"/>
          <a:stretch/>
        </p:blipFill>
        <p:spPr>
          <a:xfrm>
            <a:off x="5124450" y="634382"/>
            <a:ext cx="6657213" cy="5495162"/>
          </a:xfrm>
          <a:prstGeom prst="rect">
            <a:avLst/>
          </a:prstGeom>
        </p:spPr>
      </p:pic>
    </p:spTree>
    <p:extLst>
      <p:ext uri="{BB962C8B-B14F-4D97-AF65-F5344CB8AC3E}">
        <p14:creationId xmlns:p14="http://schemas.microsoft.com/office/powerpoint/2010/main" val="20093497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8E1EE9B-ECD8-AABD-3E74-68BF402EDA3E}"/>
              </a:ext>
            </a:extLst>
          </p:cNvPr>
          <p:cNvSpPr>
            <a:spLocks noGrp="1"/>
          </p:cNvSpPr>
          <p:nvPr>
            <p:ph type="title"/>
          </p:nvPr>
        </p:nvSpPr>
        <p:spPr/>
        <p:txBody>
          <a:bodyPr/>
          <a:lstStyle/>
          <a:p>
            <a:r>
              <a:rPr lang="tr-TR" dirty="0"/>
              <a:t>11.Adım Git </a:t>
            </a:r>
            <a:r>
              <a:rPr lang="tr-TR" dirty="0" err="1"/>
              <a:t>Log</a:t>
            </a:r>
            <a:r>
              <a:rPr lang="tr-TR" dirty="0"/>
              <a:t> ve Git </a:t>
            </a:r>
            <a:r>
              <a:rPr lang="tr-TR" dirty="0" err="1"/>
              <a:t>Status</a:t>
            </a:r>
            <a:endParaRPr lang="tr-TR" dirty="0"/>
          </a:p>
        </p:txBody>
      </p:sp>
      <p:sp>
        <p:nvSpPr>
          <p:cNvPr id="3" name="İçerik Yer Tutucusu 2">
            <a:extLst>
              <a:ext uri="{FF2B5EF4-FFF2-40B4-BE49-F238E27FC236}">
                <a16:creationId xmlns:a16="http://schemas.microsoft.com/office/drawing/2014/main" id="{3F1F7FE8-ED4B-C94F-C78E-0E3B3DD39428}"/>
              </a:ext>
            </a:extLst>
          </p:cNvPr>
          <p:cNvSpPr>
            <a:spLocks noGrp="1"/>
          </p:cNvSpPr>
          <p:nvPr>
            <p:ph idx="1"/>
          </p:nvPr>
        </p:nvSpPr>
        <p:spPr/>
        <p:txBody>
          <a:bodyPr/>
          <a:lstStyle/>
          <a:p>
            <a:r>
              <a:rPr lang="tr-TR" sz="2400" i="1" dirty="0"/>
              <a:t>git </a:t>
            </a:r>
            <a:r>
              <a:rPr lang="tr-TR" sz="2400" i="1" dirty="0" err="1"/>
              <a:t>log</a:t>
            </a:r>
            <a:r>
              <a:rPr lang="tr-TR" sz="2400" dirty="0"/>
              <a:t>,  attığımız tüm </a:t>
            </a:r>
            <a:r>
              <a:rPr lang="tr-TR" sz="2400" dirty="0" err="1"/>
              <a:t>commit’lerin</a:t>
            </a:r>
            <a:r>
              <a:rPr lang="tr-TR" sz="2400" dirty="0"/>
              <a:t> hangi tarih, hangi saatte atıldığını mesajı ile birlikte kaydını tutar.</a:t>
            </a:r>
          </a:p>
          <a:p>
            <a:r>
              <a:rPr lang="tr-TR" sz="2400" i="1" dirty="0"/>
              <a:t>git </a:t>
            </a:r>
            <a:r>
              <a:rPr lang="tr-TR" sz="2400" i="1" dirty="0" err="1"/>
              <a:t>status</a:t>
            </a:r>
            <a:r>
              <a:rPr lang="tr-TR" sz="2400" dirty="0"/>
              <a:t>, yaptığımız değişiklikleri, takip edilmeyen dosyaları ve </a:t>
            </a:r>
            <a:r>
              <a:rPr lang="tr-TR" sz="2400" dirty="0" err="1"/>
              <a:t>commit</a:t>
            </a:r>
            <a:r>
              <a:rPr lang="tr-TR" sz="2400" dirty="0"/>
              <a:t> edilmeye hazır olan eklenmiş dosyaları gösterir.</a:t>
            </a:r>
            <a:endParaRPr lang="tr-TR" dirty="0"/>
          </a:p>
        </p:txBody>
      </p:sp>
    </p:spTree>
    <p:extLst>
      <p:ext uri="{BB962C8B-B14F-4D97-AF65-F5344CB8AC3E}">
        <p14:creationId xmlns:p14="http://schemas.microsoft.com/office/powerpoint/2010/main" val="1226406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a:t>12.Adım Branch Oluşturma ve Merge Yapma</a:t>
            </a:r>
          </a:p>
        </p:txBody>
      </p:sp>
      <p:sp>
        <p:nvSpPr>
          <p:cNvPr id="34" name="Rectangle 3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r>
              <a:rPr lang="tr-TR" sz="1700" dirty="0"/>
              <a:t>İlk başta </a:t>
            </a:r>
            <a:r>
              <a:rPr lang="tr-TR" sz="1700" i="1"/>
              <a:t>merge</a:t>
            </a:r>
            <a:r>
              <a:rPr lang="tr-TR" sz="1700" dirty="0"/>
              <a:t> öncesi bir klasör oluşturdum ve içine bir şeyler ekleyerek </a:t>
            </a:r>
            <a:r>
              <a:rPr lang="tr-TR" sz="1700"/>
              <a:t>commit</a:t>
            </a:r>
            <a:r>
              <a:rPr lang="tr-TR" sz="1700" dirty="0"/>
              <a:t> attım.</a:t>
            </a:r>
          </a:p>
          <a:p>
            <a:r>
              <a:rPr lang="tr-TR" sz="1700"/>
              <a:t>backend</a:t>
            </a:r>
            <a:r>
              <a:rPr lang="tr-TR" sz="1700" dirty="0"/>
              <a:t> adında bir </a:t>
            </a:r>
            <a:r>
              <a:rPr lang="tr-TR" sz="1700"/>
              <a:t>branch</a:t>
            </a:r>
            <a:r>
              <a:rPr lang="tr-TR" sz="1700" dirty="0"/>
              <a:t> oluşturdum ve </a:t>
            </a:r>
            <a:r>
              <a:rPr lang="tr-TR" sz="1700"/>
              <a:t>branch’e</a:t>
            </a:r>
            <a:r>
              <a:rPr lang="tr-TR" sz="1700" dirty="0"/>
              <a:t> geçiş yaptım.</a:t>
            </a:r>
          </a:p>
          <a:p>
            <a:r>
              <a:rPr lang="tr-TR" sz="1700"/>
              <a:t>branch’e</a:t>
            </a:r>
            <a:r>
              <a:rPr lang="tr-TR" sz="1700" dirty="0"/>
              <a:t> yeni dizinler ve dosyalar ekledim sonra main </a:t>
            </a:r>
            <a:r>
              <a:rPr lang="tr-TR" sz="1700"/>
              <a:t>branch’e</a:t>
            </a:r>
            <a:r>
              <a:rPr lang="tr-TR" sz="1700" dirty="0"/>
              <a:t> geçerek </a:t>
            </a:r>
            <a:r>
              <a:rPr lang="tr-TR" sz="1700" i="1"/>
              <a:t>merge</a:t>
            </a:r>
            <a:r>
              <a:rPr lang="tr-TR" sz="1700" i="1" dirty="0"/>
              <a:t> </a:t>
            </a:r>
            <a:r>
              <a:rPr lang="tr-TR" sz="1700" dirty="0"/>
              <a:t>ile </a:t>
            </a:r>
            <a:r>
              <a:rPr lang="tr-TR" sz="1700"/>
              <a:t>branch’leri</a:t>
            </a:r>
            <a:r>
              <a:rPr lang="tr-TR" sz="1700" dirty="0"/>
              <a:t> birleştirdim.</a:t>
            </a:r>
            <a:endParaRPr lang="tr-TR" sz="1700" i="1" dirty="0"/>
          </a:p>
        </p:txBody>
      </p:sp>
      <p:pic>
        <p:nvPicPr>
          <p:cNvPr id="3" name="Resim 2">
            <a:extLst>
              <a:ext uri="{FF2B5EF4-FFF2-40B4-BE49-F238E27FC236}">
                <a16:creationId xmlns:a16="http://schemas.microsoft.com/office/drawing/2014/main" id="{5CE9D0BC-3782-E553-D0B5-01AC48C5ADE0}"/>
              </a:ext>
            </a:extLst>
          </p:cNvPr>
          <p:cNvPicPr>
            <a:picLocks noChangeAspect="1"/>
          </p:cNvPicPr>
          <p:nvPr/>
        </p:nvPicPr>
        <p:blipFill>
          <a:blip r:embed="rId2"/>
          <a:stretch>
            <a:fillRect/>
          </a:stretch>
        </p:blipFill>
        <p:spPr>
          <a:xfrm>
            <a:off x="4697919" y="790302"/>
            <a:ext cx="7508369" cy="4692730"/>
          </a:xfrm>
          <a:prstGeom prst="rect">
            <a:avLst/>
          </a:prstGeom>
        </p:spPr>
      </p:pic>
    </p:spTree>
    <p:extLst>
      <p:ext uri="{BB962C8B-B14F-4D97-AF65-F5344CB8AC3E}">
        <p14:creationId xmlns:p14="http://schemas.microsoft.com/office/powerpoint/2010/main" val="3071031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20C151-EC21-C07E-EBAB-B441B9475390}"/>
              </a:ext>
            </a:extLst>
          </p:cNvPr>
          <p:cNvSpPr>
            <a:spLocks noGrp="1"/>
          </p:cNvSpPr>
          <p:nvPr>
            <p:ph type="title"/>
          </p:nvPr>
        </p:nvSpPr>
        <p:spPr/>
        <p:txBody>
          <a:bodyPr/>
          <a:lstStyle/>
          <a:p>
            <a:r>
              <a:rPr lang="tr-TR" dirty="0"/>
              <a:t>13.Adım Git GUI ve Git CLI nedir?</a:t>
            </a:r>
          </a:p>
        </p:txBody>
      </p:sp>
      <p:sp>
        <p:nvSpPr>
          <p:cNvPr id="3" name="İçerik Yer Tutucusu 2">
            <a:extLst>
              <a:ext uri="{FF2B5EF4-FFF2-40B4-BE49-F238E27FC236}">
                <a16:creationId xmlns:a16="http://schemas.microsoft.com/office/drawing/2014/main" id="{41377FB2-6B8C-92F4-900A-6319903261E3}"/>
              </a:ext>
            </a:extLst>
          </p:cNvPr>
          <p:cNvSpPr>
            <a:spLocks noGrp="1"/>
          </p:cNvSpPr>
          <p:nvPr>
            <p:ph idx="1"/>
          </p:nvPr>
        </p:nvSpPr>
        <p:spPr/>
        <p:txBody>
          <a:bodyPr/>
          <a:lstStyle/>
          <a:p>
            <a:r>
              <a:rPr lang="tr-TR" dirty="0" err="1"/>
              <a:t>Git’in</a:t>
            </a:r>
            <a:r>
              <a:rPr lang="tr-TR" dirty="0"/>
              <a:t> 2 tane kullanım </a:t>
            </a:r>
            <a:r>
              <a:rPr lang="tr-TR" dirty="0" err="1"/>
              <a:t>arayüzü</a:t>
            </a:r>
            <a:r>
              <a:rPr lang="tr-TR" dirty="0"/>
              <a:t> var. </a:t>
            </a:r>
          </a:p>
          <a:p>
            <a:r>
              <a:rPr lang="tr-TR" dirty="0"/>
              <a:t>İlk olanı GIT GUI, sonundaki ‘GUI' kısaltmasından anlaşılacağı gibi grafik </a:t>
            </a:r>
            <a:r>
              <a:rPr lang="tr-TR" dirty="0" err="1"/>
              <a:t>arayüze</a:t>
            </a:r>
            <a:r>
              <a:rPr lang="tr-TR" dirty="0"/>
              <a:t> sahip olan bir kullanıcı </a:t>
            </a:r>
            <a:r>
              <a:rPr lang="tr-TR" dirty="0" err="1"/>
              <a:t>arayüzüdür</a:t>
            </a:r>
            <a:r>
              <a:rPr lang="tr-TR" dirty="0"/>
              <a:t>.</a:t>
            </a:r>
          </a:p>
          <a:p>
            <a:r>
              <a:rPr lang="tr-TR" dirty="0"/>
              <a:t>İkinci olanı GIT CLI, ‘CLI’ kısaltmasından anlaşılacağı gibi komut satırı </a:t>
            </a:r>
            <a:r>
              <a:rPr lang="tr-TR" dirty="0" err="1"/>
              <a:t>arayüzüne</a:t>
            </a:r>
            <a:r>
              <a:rPr lang="tr-TR" dirty="0"/>
              <a:t> sahip olan bir kullanıcı </a:t>
            </a:r>
            <a:r>
              <a:rPr lang="tr-TR" dirty="0" err="1"/>
              <a:t>arayüzüdür</a:t>
            </a:r>
            <a:r>
              <a:rPr lang="tr-TR" dirty="0"/>
              <a:t>. </a:t>
            </a:r>
          </a:p>
          <a:p>
            <a:r>
              <a:rPr lang="tr-TR" dirty="0"/>
              <a:t>Yeni başlayanlar için GIT GUI </a:t>
            </a:r>
            <a:r>
              <a:rPr lang="tr-TR" dirty="0" err="1"/>
              <a:t>arayüzünün</a:t>
            </a:r>
            <a:r>
              <a:rPr lang="tr-TR" dirty="0"/>
              <a:t> kullanımı daha kolaydır ama git den tam anlamıyla yararlanabilmek GIT CLI kullanmak daha mantıklıdır.</a:t>
            </a:r>
          </a:p>
          <a:p>
            <a:endParaRPr lang="tr-TR" dirty="0"/>
          </a:p>
        </p:txBody>
      </p:sp>
    </p:spTree>
    <p:extLst>
      <p:ext uri="{BB962C8B-B14F-4D97-AF65-F5344CB8AC3E}">
        <p14:creationId xmlns:p14="http://schemas.microsoft.com/office/powerpoint/2010/main" val="393823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dirty="0"/>
              <a:t>14.Adım No </a:t>
            </a:r>
            <a:r>
              <a:rPr lang="tr-TR" sz="2400" dirty="0" err="1"/>
              <a:t>Fast</a:t>
            </a:r>
            <a:r>
              <a:rPr lang="tr-TR" sz="2400" dirty="0"/>
              <a:t> </a:t>
            </a:r>
            <a:r>
              <a:rPr lang="tr-TR" sz="2400" dirty="0" err="1"/>
              <a:t>Forward</a:t>
            </a:r>
            <a:r>
              <a:rPr lang="tr-TR" sz="2400" dirty="0"/>
              <a:t> </a:t>
            </a:r>
            <a:r>
              <a:rPr lang="tr-TR" sz="2400" dirty="0" err="1"/>
              <a:t>Merge</a:t>
            </a:r>
            <a:endParaRPr lang="tr-TR" sz="2400" dirty="0"/>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r>
              <a:rPr lang="tr-TR" sz="1700" dirty="0"/>
              <a:t>İlk başta </a:t>
            </a:r>
            <a:r>
              <a:rPr lang="tr-TR" sz="1700" i="1" dirty="0" err="1"/>
              <a:t>merge</a:t>
            </a:r>
            <a:r>
              <a:rPr lang="tr-TR" sz="1700" dirty="0"/>
              <a:t> öncesi bir klasör oluşturdum ve içine bir şeyler ekleyerek </a:t>
            </a:r>
            <a:r>
              <a:rPr lang="tr-TR" sz="1700" dirty="0" err="1"/>
              <a:t>commit</a:t>
            </a:r>
            <a:r>
              <a:rPr lang="tr-TR" sz="1700" dirty="0"/>
              <a:t> attım.</a:t>
            </a:r>
          </a:p>
          <a:p>
            <a:r>
              <a:rPr lang="tr-TR" sz="1700" dirty="0" err="1"/>
              <a:t>backend</a:t>
            </a:r>
            <a:r>
              <a:rPr lang="tr-TR" sz="1700" dirty="0"/>
              <a:t> adında bir </a:t>
            </a:r>
            <a:r>
              <a:rPr lang="tr-TR" sz="1700" dirty="0" err="1"/>
              <a:t>branch</a:t>
            </a:r>
            <a:r>
              <a:rPr lang="tr-TR" sz="1700" dirty="0"/>
              <a:t> oluşturdum ve </a:t>
            </a:r>
            <a:r>
              <a:rPr lang="tr-TR" sz="1700" dirty="0" err="1"/>
              <a:t>branch’e</a:t>
            </a:r>
            <a:r>
              <a:rPr lang="tr-TR" sz="1700" dirty="0"/>
              <a:t> geçiş yaptım.</a:t>
            </a:r>
          </a:p>
          <a:p>
            <a:r>
              <a:rPr lang="tr-TR" sz="1700" dirty="0" err="1"/>
              <a:t>branch’e</a:t>
            </a:r>
            <a:r>
              <a:rPr lang="tr-TR" sz="1700" dirty="0"/>
              <a:t> yeni dizinler ve dosyalar ekledim sonra main </a:t>
            </a:r>
            <a:r>
              <a:rPr lang="tr-TR" sz="1700" dirty="0" err="1"/>
              <a:t>branch’e</a:t>
            </a:r>
            <a:r>
              <a:rPr lang="tr-TR" sz="1700" dirty="0"/>
              <a:t> geçerek </a:t>
            </a:r>
            <a:r>
              <a:rPr lang="tr-TR" sz="1700" i="1" dirty="0" err="1"/>
              <a:t>merge</a:t>
            </a:r>
            <a:r>
              <a:rPr lang="tr-TR" sz="1700" i="1" dirty="0"/>
              <a:t> </a:t>
            </a:r>
            <a:r>
              <a:rPr lang="tr-TR" sz="1700" dirty="0"/>
              <a:t>ile </a:t>
            </a:r>
            <a:r>
              <a:rPr lang="tr-TR" sz="1700" dirty="0" err="1"/>
              <a:t>branch’leri</a:t>
            </a:r>
            <a:r>
              <a:rPr lang="tr-TR" sz="1700" dirty="0"/>
              <a:t> birleştirdim.</a:t>
            </a:r>
            <a:endParaRPr lang="tr-TR" sz="1700" i="1" dirty="0"/>
          </a:p>
        </p:txBody>
      </p:sp>
      <p:pic>
        <p:nvPicPr>
          <p:cNvPr id="3" name="Resim 2">
            <a:extLst>
              <a:ext uri="{FF2B5EF4-FFF2-40B4-BE49-F238E27FC236}">
                <a16:creationId xmlns:a16="http://schemas.microsoft.com/office/drawing/2014/main" id="{2AD22AE7-BE8A-42F9-7795-BA2A7E39C9E8}"/>
              </a:ext>
            </a:extLst>
          </p:cNvPr>
          <p:cNvPicPr>
            <a:picLocks noChangeAspect="1"/>
          </p:cNvPicPr>
          <p:nvPr/>
        </p:nvPicPr>
        <p:blipFill>
          <a:blip r:embed="rId2"/>
          <a:stretch>
            <a:fillRect/>
          </a:stretch>
        </p:blipFill>
        <p:spPr>
          <a:xfrm>
            <a:off x="4251959" y="1044879"/>
            <a:ext cx="7772400" cy="4857750"/>
          </a:xfrm>
          <a:prstGeom prst="rect">
            <a:avLst/>
          </a:prstGeom>
        </p:spPr>
      </p:pic>
    </p:spTree>
    <p:extLst>
      <p:ext uri="{BB962C8B-B14F-4D97-AF65-F5344CB8AC3E}">
        <p14:creationId xmlns:p14="http://schemas.microsoft.com/office/powerpoint/2010/main" val="1323369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dirty="0"/>
              <a:t>15.Adım SSH-KEY İle Dosya Gönderme</a:t>
            </a: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586373" cy="3560251"/>
          </a:xfrm>
        </p:spPr>
        <p:txBody>
          <a:bodyPr>
            <a:normAutofit fontScale="92500"/>
          </a:bodyPr>
          <a:lstStyle/>
          <a:p>
            <a:r>
              <a:rPr lang="tr-TR" sz="1700" i="1" dirty="0" err="1"/>
              <a:t>ssh-keygen</a:t>
            </a:r>
            <a:r>
              <a:rPr lang="tr-TR" sz="1700" i="1" dirty="0"/>
              <a:t> -t </a:t>
            </a:r>
            <a:r>
              <a:rPr lang="tr-TR" sz="1700" i="1" dirty="0" err="1"/>
              <a:t>rsa</a:t>
            </a:r>
            <a:r>
              <a:rPr lang="tr-TR" sz="1700" i="1" dirty="0"/>
              <a:t> -b 4096 –C </a:t>
            </a:r>
            <a:r>
              <a:rPr lang="tr-TR" sz="1700" dirty="0"/>
              <a:t>komutu ile </a:t>
            </a:r>
            <a:r>
              <a:rPr lang="tr-TR" sz="1700" dirty="0" err="1"/>
              <a:t>ssh</a:t>
            </a:r>
            <a:r>
              <a:rPr lang="tr-TR" sz="1700" dirty="0"/>
              <a:t> </a:t>
            </a:r>
            <a:r>
              <a:rPr lang="tr-TR" sz="1700" dirty="0" err="1"/>
              <a:t>key</a:t>
            </a:r>
            <a:r>
              <a:rPr lang="tr-TR" sz="1700" dirty="0"/>
              <a:t> oluşturdum.</a:t>
            </a:r>
          </a:p>
          <a:p>
            <a:r>
              <a:rPr lang="tr-TR" sz="1700" dirty="0" err="1"/>
              <a:t>GitHub’da</a:t>
            </a:r>
            <a:r>
              <a:rPr lang="tr-TR" sz="1700" dirty="0"/>
              <a:t> ayarlar kısmına tıklayarak SSH </a:t>
            </a:r>
            <a:r>
              <a:rPr lang="tr-TR" sz="1700" dirty="0" err="1"/>
              <a:t>and</a:t>
            </a:r>
            <a:r>
              <a:rPr lang="tr-TR" sz="1700" dirty="0"/>
              <a:t> GPG </a:t>
            </a:r>
            <a:r>
              <a:rPr lang="tr-TR" sz="1700" dirty="0" err="1"/>
              <a:t>keys</a:t>
            </a:r>
            <a:r>
              <a:rPr lang="tr-TR" sz="1700" dirty="0"/>
              <a:t> kısmına tıklayarak oluşturduğum </a:t>
            </a:r>
            <a:r>
              <a:rPr lang="tr-TR" sz="1700" dirty="0" err="1"/>
              <a:t>key’i</a:t>
            </a:r>
            <a:r>
              <a:rPr lang="tr-TR" sz="1700" dirty="0"/>
              <a:t> yapıştırdım. </a:t>
            </a:r>
            <a:r>
              <a:rPr lang="tr-TR" sz="1700" dirty="0" err="1"/>
              <a:t>Add</a:t>
            </a:r>
            <a:r>
              <a:rPr lang="tr-TR" sz="1700" dirty="0"/>
              <a:t> SSH </a:t>
            </a:r>
            <a:r>
              <a:rPr lang="tr-TR" sz="1700" dirty="0" err="1"/>
              <a:t>key</a:t>
            </a:r>
            <a:r>
              <a:rPr lang="tr-TR" sz="1700" dirty="0"/>
              <a:t> butonuna basarak oluşturdum.</a:t>
            </a:r>
          </a:p>
          <a:p>
            <a:r>
              <a:rPr lang="tr-TR" sz="1700" i="1" dirty="0" err="1"/>
              <a:t>eval</a:t>
            </a:r>
            <a:r>
              <a:rPr lang="tr-TR" sz="1700" i="1" dirty="0"/>
              <a:t> '</a:t>
            </a:r>
            <a:r>
              <a:rPr lang="tr-TR" sz="1700" i="1" dirty="0" err="1"/>
              <a:t>ssh-agent</a:t>
            </a:r>
            <a:r>
              <a:rPr lang="tr-TR" sz="1700" i="1" dirty="0"/>
              <a:t> -s’ </a:t>
            </a:r>
            <a:r>
              <a:rPr lang="tr-TR" sz="1700" dirty="0"/>
              <a:t>komutu ile </a:t>
            </a:r>
            <a:r>
              <a:rPr lang="tr-TR" sz="1700" dirty="0" err="1"/>
              <a:t>agent</a:t>
            </a:r>
            <a:r>
              <a:rPr lang="tr-TR" sz="1700" dirty="0"/>
              <a:t> </a:t>
            </a:r>
            <a:r>
              <a:rPr lang="tr-TR" sz="1700" dirty="0" err="1"/>
              <a:t>pid</a:t>
            </a:r>
            <a:r>
              <a:rPr lang="tr-TR" sz="1700" dirty="0"/>
              <a:t> görüntüledim ve bağlantının kontrolü için </a:t>
            </a:r>
            <a:r>
              <a:rPr lang="tr-TR" sz="1700" i="1" dirty="0" err="1"/>
              <a:t>ssh</a:t>
            </a:r>
            <a:r>
              <a:rPr lang="tr-TR" sz="1700" i="1" dirty="0"/>
              <a:t> -T </a:t>
            </a:r>
            <a:r>
              <a:rPr lang="tr-TR" sz="1700" i="1" dirty="0" err="1"/>
              <a:t>git@github.com</a:t>
            </a:r>
            <a:r>
              <a:rPr lang="tr-TR" sz="1700" i="1" dirty="0"/>
              <a:t> </a:t>
            </a:r>
            <a:r>
              <a:rPr lang="tr-TR" sz="1700" dirty="0"/>
              <a:t>komutu ile çalıştığını kontrol ettim.</a:t>
            </a:r>
            <a:endParaRPr lang="tr-TR" sz="1700" i="1" dirty="0"/>
          </a:p>
        </p:txBody>
      </p:sp>
      <p:pic>
        <p:nvPicPr>
          <p:cNvPr id="4" name="Resim 3">
            <a:extLst>
              <a:ext uri="{FF2B5EF4-FFF2-40B4-BE49-F238E27FC236}">
                <a16:creationId xmlns:a16="http://schemas.microsoft.com/office/drawing/2014/main" id="{25220C35-94AF-C02F-9D97-13A79931C354}"/>
              </a:ext>
            </a:extLst>
          </p:cNvPr>
          <p:cNvPicPr>
            <a:picLocks noChangeAspect="1"/>
          </p:cNvPicPr>
          <p:nvPr/>
        </p:nvPicPr>
        <p:blipFill>
          <a:blip r:embed="rId2"/>
          <a:stretch>
            <a:fillRect/>
          </a:stretch>
        </p:blipFill>
        <p:spPr>
          <a:xfrm>
            <a:off x="4251959" y="978619"/>
            <a:ext cx="7772400" cy="4857750"/>
          </a:xfrm>
          <a:prstGeom prst="rect">
            <a:avLst/>
          </a:prstGeom>
        </p:spPr>
      </p:pic>
    </p:spTree>
    <p:extLst>
      <p:ext uri="{BB962C8B-B14F-4D97-AF65-F5344CB8AC3E}">
        <p14:creationId xmlns:p14="http://schemas.microsoft.com/office/powerpoint/2010/main" val="26900616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FC5F3D0-F850-8167-3DE0-40871A01229D}"/>
              </a:ext>
            </a:extLst>
          </p:cNvPr>
          <p:cNvSpPr>
            <a:spLocks noGrp="1"/>
          </p:cNvSpPr>
          <p:nvPr>
            <p:ph type="title"/>
          </p:nvPr>
        </p:nvSpPr>
        <p:spPr/>
        <p:txBody>
          <a:bodyPr/>
          <a:lstStyle/>
          <a:p>
            <a:r>
              <a:rPr lang="tr-TR" dirty="0"/>
              <a:t>16.Adım Git </a:t>
            </a:r>
            <a:r>
              <a:rPr lang="tr-TR" dirty="0" err="1"/>
              <a:t>Stash</a:t>
            </a:r>
            <a:r>
              <a:rPr lang="tr-TR" dirty="0"/>
              <a:t> Nedir?</a:t>
            </a:r>
          </a:p>
        </p:txBody>
      </p:sp>
      <p:sp>
        <p:nvSpPr>
          <p:cNvPr id="3" name="İçerik Yer Tutucusu 2">
            <a:extLst>
              <a:ext uri="{FF2B5EF4-FFF2-40B4-BE49-F238E27FC236}">
                <a16:creationId xmlns:a16="http://schemas.microsoft.com/office/drawing/2014/main" id="{FC2B4621-4934-A85C-260A-965523D9BD3D}"/>
              </a:ext>
            </a:extLst>
          </p:cNvPr>
          <p:cNvSpPr>
            <a:spLocks noGrp="1"/>
          </p:cNvSpPr>
          <p:nvPr>
            <p:ph idx="1"/>
          </p:nvPr>
        </p:nvSpPr>
        <p:spPr/>
        <p:txBody>
          <a:bodyPr/>
          <a:lstStyle/>
          <a:p>
            <a:r>
              <a:rPr lang="tr-TR" dirty="0"/>
              <a:t>Yaptığımız değişiklikleri </a:t>
            </a:r>
            <a:r>
              <a:rPr lang="tr-TR" dirty="0" err="1"/>
              <a:t>add</a:t>
            </a:r>
            <a:r>
              <a:rPr lang="tr-TR" dirty="0"/>
              <a:t> ile </a:t>
            </a:r>
            <a:r>
              <a:rPr lang="tr-TR" dirty="0" err="1"/>
              <a:t>commit</a:t>
            </a:r>
            <a:r>
              <a:rPr lang="tr-TR" dirty="0"/>
              <a:t> etmeden önce, </a:t>
            </a:r>
            <a:r>
              <a:rPr lang="tr-TR" dirty="0" err="1"/>
              <a:t>commit</a:t>
            </a:r>
            <a:r>
              <a:rPr lang="tr-TR" dirty="0"/>
              <a:t> yapacağımız değişikliklere ekleriz. Diyelim ki acil bir durumda farklı bir </a:t>
            </a:r>
            <a:r>
              <a:rPr lang="tr-TR" dirty="0" err="1"/>
              <a:t>branch’e</a:t>
            </a:r>
            <a:r>
              <a:rPr lang="tr-TR" dirty="0"/>
              <a:t> geçerek değişiklikler yapmamız gerekti, bu durumda mevcut </a:t>
            </a:r>
            <a:r>
              <a:rPr lang="tr-TR" dirty="0" err="1"/>
              <a:t>branch’deki</a:t>
            </a:r>
            <a:r>
              <a:rPr lang="tr-TR" dirty="0"/>
              <a:t> eklediğimiz değişiklikleri bir yerde saklayıp acil işimiz bittikten sonra önceki </a:t>
            </a:r>
            <a:r>
              <a:rPr lang="tr-TR" dirty="0" err="1"/>
              <a:t>branch’e</a:t>
            </a:r>
            <a:r>
              <a:rPr lang="tr-TR" dirty="0"/>
              <a:t> dönerek kaldığımız yerden devam edebilmemiz için bu değişiklikleri saklayabiliriz. </a:t>
            </a:r>
            <a:r>
              <a:rPr lang="tr-TR" dirty="0" err="1"/>
              <a:t>Stash</a:t>
            </a:r>
            <a:r>
              <a:rPr lang="tr-TR" dirty="0"/>
              <a:t> bu durumda eklenmiş olan değişiklikleri saklamamızı sağlar.</a:t>
            </a:r>
          </a:p>
        </p:txBody>
      </p:sp>
    </p:spTree>
    <p:extLst>
      <p:ext uri="{BB962C8B-B14F-4D97-AF65-F5344CB8AC3E}">
        <p14:creationId xmlns:p14="http://schemas.microsoft.com/office/powerpoint/2010/main" val="2564666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dirty="0"/>
              <a:t>17.Adım </a:t>
            </a:r>
            <a:r>
              <a:rPr lang="tr-TR" sz="2400" dirty="0" err="1"/>
              <a:t>Stash</a:t>
            </a:r>
            <a:r>
              <a:rPr lang="tr-TR" sz="2400" dirty="0"/>
              <a:t> Kullanımı</a:t>
            </a: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586373" cy="3560251"/>
          </a:xfrm>
        </p:spPr>
        <p:txBody>
          <a:bodyPr>
            <a:normAutofit fontScale="92500" lnSpcReduction="10000"/>
          </a:bodyPr>
          <a:lstStyle/>
          <a:p>
            <a:r>
              <a:rPr lang="tr-TR" sz="1700" dirty="0"/>
              <a:t>Önce bir </a:t>
            </a:r>
            <a:r>
              <a:rPr lang="tr-TR" sz="1700" dirty="0" err="1"/>
              <a:t>stash.txt</a:t>
            </a:r>
            <a:r>
              <a:rPr lang="tr-TR" sz="1700" dirty="0"/>
              <a:t> adında bir dosya oluşturdum ve </a:t>
            </a:r>
            <a:r>
              <a:rPr lang="tr-TR" sz="1700" dirty="0" err="1"/>
              <a:t>add</a:t>
            </a:r>
            <a:r>
              <a:rPr lang="tr-TR" sz="1700" dirty="0"/>
              <a:t> ile ekleyerek </a:t>
            </a:r>
            <a:r>
              <a:rPr lang="tr-TR" sz="1700" dirty="0" err="1"/>
              <a:t>stage</a:t>
            </a:r>
            <a:r>
              <a:rPr lang="tr-TR" sz="1700" dirty="0"/>
              <a:t> alana aldım.</a:t>
            </a:r>
          </a:p>
          <a:p>
            <a:r>
              <a:rPr lang="tr-TR" sz="1700" i="1" dirty="0"/>
              <a:t>git </a:t>
            </a:r>
            <a:r>
              <a:rPr lang="tr-TR" sz="1700" i="1" dirty="0" err="1"/>
              <a:t>stash</a:t>
            </a:r>
            <a:r>
              <a:rPr lang="tr-TR" sz="1700" i="1" dirty="0"/>
              <a:t> </a:t>
            </a:r>
            <a:r>
              <a:rPr lang="tr-TR" sz="1700" i="1" dirty="0" err="1"/>
              <a:t>save</a:t>
            </a:r>
            <a:r>
              <a:rPr lang="tr-TR" sz="1700" i="1" dirty="0"/>
              <a:t> "</a:t>
            </a:r>
            <a:r>
              <a:rPr lang="tr-TR" sz="1700" i="1" dirty="0" err="1"/>
              <a:t>araf</a:t>
            </a:r>
            <a:r>
              <a:rPr lang="tr-TR" sz="1700" i="1" dirty="0"/>
              <a:t>" </a:t>
            </a:r>
            <a:r>
              <a:rPr lang="tr-TR" sz="1700" dirty="0"/>
              <a:t>komutu ile değişikliği </a:t>
            </a:r>
            <a:r>
              <a:rPr lang="tr-TR" sz="1700" dirty="0" err="1"/>
              <a:t>stage</a:t>
            </a:r>
            <a:r>
              <a:rPr lang="tr-TR" sz="1700" dirty="0"/>
              <a:t> alanından alarak sakladım. </a:t>
            </a:r>
            <a:r>
              <a:rPr lang="tr-TR" sz="1700" i="1" dirty="0"/>
              <a:t>git </a:t>
            </a:r>
            <a:r>
              <a:rPr lang="tr-TR" sz="1700" i="1" dirty="0" err="1"/>
              <a:t>stash</a:t>
            </a:r>
            <a:r>
              <a:rPr lang="tr-TR" sz="1700" i="1" dirty="0"/>
              <a:t> </a:t>
            </a:r>
            <a:r>
              <a:rPr lang="tr-TR" sz="1700" i="1" dirty="0" err="1"/>
              <a:t>list</a:t>
            </a:r>
            <a:r>
              <a:rPr lang="tr-TR" sz="1700" i="1" dirty="0"/>
              <a:t> </a:t>
            </a:r>
            <a:r>
              <a:rPr lang="tr-TR" sz="1700" dirty="0"/>
              <a:t>komutu ile </a:t>
            </a:r>
            <a:r>
              <a:rPr lang="tr-TR" sz="1700" dirty="0" err="1"/>
              <a:t>stash</a:t>
            </a:r>
            <a:r>
              <a:rPr lang="tr-TR" sz="1700" dirty="0"/>
              <a:t> alanındaki değişiklikleri listeledim.</a:t>
            </a:r>
          </a:p>
          <a:p>
            <a:r>
              <a:rPr lang="tr-TR" sz="1700" i="1" dirty="0"/>
              <a:t>git </a:t>
            </a:r>
            <a:r>
              <a:rPr lang="tr-TR" sz="1700" i="1" dirty="0" err="1"/>
              <a:t>stash</a:t>
            </a:r>
            <a:r>
              <a:rPr lang="tr-TR" sz="1700" i="1" dirty="0"/>
              <a:t> </a:t>
            </a:r>
            <a:r>
              <a:rPr lang="tr-TR" sz="1700" i="1" dirty="0" err="1"/>
              <a:t>apply</a:t>
            </a:r>
            <a:r>
              <a:rPr lang="tr-TR" sz="1700" i="1" dirty="0"/>
              <a:t> </a:t>
            </a:r>
            <a:r>
              <a:rPr lang="tr-TR" sz="1700" dirty="0"/>
              <a:t>komutu ile </a:t>
            </a:r>
            <a:r>
              <a:rPr lang="tr-TR" sz="1700" dirty="0" err="1"/>
              <a:t>unstage</a:t>
            </a:r>
            <a:r>
              <a:rPr lang="tr-TR" sz="1700" dirty="0"/>
              <a:t> alana aldım sonra </a:t>
            </a:r>
            <a:r>
              <a:rPr lang="tr-TR" sz="1700" dirty="0" err="1"/>
              <a:t>commit</a:t>
            </a:r>
            <a:r>
              <a:rPr lang="tr-TR" sz="1700" dirty="0"/>
              <a:t> atabilmek için </a:t>
            </a:r>
            <a:r>
              <a:rPr lang="tr-TR" sz="1700" dirty="0" err="1"/>
              <a:t>add</a:t>
            </a:r>
            <a:r>
              <a:rPr lang="tr-TR" sz="1700" dirty="0"/>
              <a:t> ile </a:t>
            </a:r>
            <a:r>
              <a:rPr lang="tr-TR" sz="1700" dirty="0" err="1"/>
              <a:t>satged</a:t>
            </a:r>
            <a:r>
              <a:rPr lang="tr-TR" sz="1700" dirty="0"/>
              <a:t> alana ekledim ve </a:t>
            </a:r>
            <a:r>
              <a:rPr lang="tr-TR" sz="1700" dirty="0" err="1"/>
              <a:t>commit</a:t>
            </a:r>
            <a:r>
              <a:rPr lang="tr-TR" sz="1700" dirty="0"/>
              <a:t> atıp </a:t>
            </a:r>
            <a:r>
              <a:rPr lang="tr-TR" sz="1700" dirty="0" err="1"/>
              <a:t>push</a:t>
            </a:r>
            <a:r>
              <a:rPr lang="tr-TR" sz="1700" dirty="0"/>
              <a:t> ile </a:t>
            </a:r>
            <a:r>
              <a:rPr lang="tr-TR" sz="1700" dirty="0" err="1"/>
              <a:t>repository’e</a:t>
            </a:r>
            <a:r>
              <a:rPr lang="tr-TR" sz="1700" dirty="0"/>
              <a:t> gönderdim.</a:t>
            </a:r>
            <a:endParaRPr lang="tr-TR" sz="1700" i="1" dirty="0"/>
          </a:p>
        </p:txBody>
      </p:sp>
      <p:pic>
        <p:nvPicPr>
          <p:cNvPr id="5" name="Resim 4">
            <a:extLst>
              <a:ext uri="{FF2B5EF4-FFF2-40B4-BE49-F238E27FC236}">
                <a16:creationId xmlns:a16="http://schemas.microsoft.com/office/drawing/2014/main" id="{FE0A0176-7A63-DBA6-0842-6FECCD696525}"/>
              </a:ext>
            </a:extLst>
          </p:cNvPr>
          <p:cNvPicPr>
            <a:picLocks noChangeAspect="1"/>
          </p:cNvPicPr>
          <p:nvPr/>
        </p:nvPicPr>
        <p:blipFill>
          <a:blip r:embed="rId2"/>
          <a:stretch>
            <a:fillRect/>
          </a:stretch>
        </p:blipFill>
        <p:spPr>
          <a:xfrm>
            <a:off x="4427621" y="978619"/>
            <a:ext cx="7772400" cy="4857750"/>
          </a:xfrm>
          <a:prstGeom prst="rect">
            <a:avLst/>
          </a:prstGeom>
        </p:spPr>
      </p:pic>
    </p:spTree>
    <p:extLst>
      <p:ext uri="{BB962C8B-B14F-4D97-AF65-F5344CB8AC3E}">
        <p14:creationId xmlns:p14="http://schemas.microsoft.com/office/powerpoint/2010/main" val="12829075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a:t>1.Adım Sanal Makine Üzerinde Linux Kurulumu</a:t>
            </a:r>
          </a:p>
        </p:txBody>
      </p:sp>
      <p:sp>
        <p:nvSpPr>
          <p:cNvPr id="23"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1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7" y="2359152"/>
            <a:ext cx="3410712" cy="3425043"/>
          </a:xfrm>
        </p:spPr>
        <p:txBody>
          <a:bodyPr>
            <a:normAutofit/>
          </a:bodyPr>
          <a:lstStyle/>
          <a:p>
            <a:r>
              <a:rPr lang="tr-TR" sz="1800" dirty="0" err="1"/>
              <a:t>Ubuntu</a:t>
            </a:r>
            <a:r>
              <a:rPr lang="tr-TR" sz="1800" dirty="0"/>
              <a:t> yüklediğimde düzgün çalışmadığı için </a:t>
            </a:r>
            <a:r>
              <a:rPr lang="tr-TR" sz="1800" dirty="0" err="1"/>
              <a:t>Debian</a:t>
            </a:r>
            <a:r>
              <a:rPr lang="tr-TR" sz="1800" dirty="0"/>
              <a:t> </a:t>
            </a:r>
            <a:r>
              <a:rPr lang="tr-TR" sz="1800" dirty="0" err="1"/>
              <a:t>iso</a:t>
            </a:r>
            <a:r>
              <a:rPr lang="tr-TR" sz="1800" dirty="0"/>
              <a:t> dosyasını indirdim ve </a:t>
            </a:r>
            <a:r>
              <a:rPr lang="tr-TR" sz="1800" dirty="0" err="1"/>
              <a:t>Vmware</a:t>
            </a:r>
            <a:r>
              <a:rPr lang="tr-TR" sz="1800" dirty="0"/>
              <a:t> </a:t>
            </a:r>
            <a:r>
              <a:rPr lang="tr-TR" sz="1800" dirty="0" err="1"/>
              <a:t>Fusion</a:t>
            </a:r>
            <a:r>
              <a:rPr lang="tr-TR" sz="1800" dirty="0"/>
              <a:t> uygulamasını kullanarak kuruluma başladım. </a:t>
            </a:r>
            <a:endParaRPr lang="en-US" sz="2000" dirty="0"/>
          </a:p>
          <a:p>
            <a:endParaRPr lang="en-US" sz="1700" dirty="0"/>
          </a:p>
        </p:txBody>
      </p:sp>
      <p:pic>
        <p:nvPicPr>
          <p:cNvPr id="4" name="İçerik Yer Tutucusu 3" descr="metin, yazılım, multimedya yazılımı, multimedya içeren bir resim&#10;&#10;Açıklama otomatik olarak oluşturuldu">
            <a:extLst>
              <a:ext uri="{FF2B5EF4-FFF2-40B4-BE49-F238E27FC236}">
                <a16:creationId xmlns:a16="http://schemas.microsoft.com/office/drawing/2014/main" id="{82BCB3F1-C0E3-76E8-6E75-63F2EDF2467B}"/>
              </a:ext>
            </a:extLst>
          </p:cNvPr>
          <p:cNvPicPr>
            <a:picLocks noChangeAspect="1"/>
          </p:cNvPicPr>
          <p:nvPr/>
        </p:nvPicPr>
        <p:blipFill rotWithShape="1">
          <a:blip r:embed="rId2"/>
          <a:srcRect l="11" r="5795" b="-2"/>
          <a:stretch/>
        </p:blipFill>
        <p:spPr>
          <a:xfrm>
            <a:off x="5124450" y="634382"/>
            <a:ext cx="6657213" cy="5495162"/>
          </a:xfrm>
          <a:prstGeom prst="rect">
            <a:avLst/>
          </a:prstGeom>
        </p:spPr>
      </p:pic>
    </p:spTree>
    <p:extLst>
      <p:ext uri="{BB962C8B-B14F-4D97-AF65-F5344CB8AC3E}">
        <p14:creationId xmlns:p14="http://schemas.microsoft.com/office/powerpoint/2010/main" val="130716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400" dirty="0"/>
              <a:t>18.Adım </a:t>
            </a:r>
            <a:r>
              <a:rPr lang="tr-TR" sz="2400" dirty="0" err="1"/>
              <a:t>Alias</a:t>
            </a:r>
            <a:r>
              <a:rPr lang="tr-TR" sz="2400" dirty="0"/>
              <a:t> Kullanarak Kısaltma</a:t>
            </a: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586373" cy="3560251"/>
          </a:xfrm>
        </p:spPr>
        <p:txBody>
          <a:bodyPr>
            <a:normAutofit/>
          </a:bodyPr>
          <a:lstStyle/>
          <a:p>
            <a:r>
              <a:rPr lang="tr-TR" sz="1700" b="1" i="1" dirty="0"/>
              <a:t>git </a:t>
            </a:r>
            <a:r>
              <a:rPr lang="tr-TR" sz="1700" b="1" i="1" dirty="0" err="1"/>
              <a:t>log</a:t>
            </a:r>
            <a:r>
              <a:rPr lang="tr-TR" sz="1700" b="1" i="1" dirty="0"/>
              <a:t> --</a:t>
            </a:r>
            <a:r>
              <a:rPr lang="tr-TR" sz="1700" b="1" i="1" dirty="0" err="1"/>
              <a:t>all</a:t>
            </a:r>
            <a:r>
              <a:rPr lang="tr-TR" sz="1700" b="1" i="1" dirty="0"/>
              <a:t> --</a:t>
            </a:r>
            <a:r>
              <a:rPr lang="tr-TR" sz="1700" b="1" i="1" dirty="0" err="1"/>
              <a:t>oneline</a:t>
            </a:r>
            <a:r>
              <a:rPr lang="tr-TR" sz="1700" b="1" i="1" dirty="0"/>
              <a:t> --</a:t>
            </a:r>
            <a:r>
              <a:rPr lang="tr-TR" sz="1700" b="1" i="1" dirty="0" err="1"/>
              <a:t>decorate</a:t>
            </a:r>
            <a:r>
              <a:rPr lang="tr-TR" sz="1700" b="1" i="1" dirty="0"/>
              <a:t>  --</a:t>
            </a:r>
            <a:r>
              <a:rPr lang="tr-TR" sz="1700" b="1" i="1" dirty="0" err="1"/>
              <a:t>graph</a:t>
            </a:r>
            <a:r>
              <a:rPr lang="tr-TR" sz="1700" b="1" i="1" dirty="0"/>
              <a:t> </a:t>
            </a:r>
            <a:r>
              <a:rPr lang="tr-TR" sz="1700" dirty="0"/>
              <a:t>komutu </a:t>
            </a:r>
            <a:r>
              <a:rPr lang="tr-TR" sz="1700" dirty="0" err="1"/>
              <a:t>commit</a:t>
            </a:r>
            <a:r>
              <a:rPr lang="tr-TR" sz="1700" dirty="0"/>
              <a:t> kayıtlarını daha sade ve anlaşılır şekilde gösterilmesini sağlar.</a:t>
            </a:r>
          </a:p>
          <a:p>
            <a:r>
              <a:rPr lang="tr-TR" sz="1700" b="1" i="1" dirty="0"/>
              <a:t>git </a:t>
            </a:r>
            <a:r>
              <a:rPr lang="tr-TR" sz="1700" b="1" i="1" dirty="0" err="1"/>
              <a:t>config</a:t>
            </a:r>
            <a:r>
              <a:rPr lang="tr-TR" sz="1700" b="1" i="1" dirty="0"/>
              <a:t> –global </a:t>
            </a:r>
            <a:r>
              <a:rPr lang="tr-TR" sz="1700" b="1" i="1" dirty="0" err="1"/>
              <a:t>alias</a:t>
            </a:r>
            <a:r>
              <a:rPr lang="tr-TR" sz="1700" b="1" i="1" dirty="0"/>
              <a:t> </a:t>
            </a:r>
            <a:r>
              <a:rPr lang="tr-TR" sz="1700" dirty="0"/>
              <a:t>komutu ile uzun komutları istediğimiz gibi kısaltabiliriz. Yandaki örnekte olduğu gibi artık </a:t>
            </a:r>
            <a:r>
              <a:rPr lang="tr-TR" sz="1700" dirty="0" err="1"/>
              <a:t>graph</a:t>
            </a:r>
            <a:r>
              <a:rPr lang="tr-TR" sz="1700" dirty="0"/>
              <a:t> yazarak </a:t>
            </a:r>
            <a:r>
              <a:rPr lang="tr-TR" sz="1700" dirty="0" err="1"/>
              <a:t>commit</a:t>
            </a:r>
            <a:r>
              <a:rPr lang="tr-TR" sz="1700" dirty="0"/>
              <a:t> kayıtlarımıza bakabiliriz.</a:t>
            </a:r>
            <a:endParaRPr lang="tr-TR" sz="1700" i="1" dirty="0"/>
          </a:p>
        </p:txBody>
      </p:sp>
      <p:pic>
        <p:nvPicPr>
          <p:cNvPr id="3" name="Resim 2">
            <a:extLst>
              <a:ext uri="{FF2B5EF4-FFF2-40B4-BE49-F238E27FC236}">
                <a16:creationId xmlns:a16="http://schemas.microsoft.com/office/drawing/2014/main" id="{96F18AD6-ACA4-22E6-266A-4BC134E9B61F}"/>
              </a:ext>
            </a:extLst>
          </p:cNvPr>
          <p:cNvPicPr>
            <a:picLocks noChangeAspect="1"/>
          </p:cNvPicPr>
          <p:nvPr/>
        </p:nvPicPr>
        <p:blipFill>
          <a:blip r:embed="rId2"/>
          <a:stretch>
            <a:fillRect/>
          </a:stretch>
        </p:blipFill>
        <p:spPr>
          <a:xfrm>
            <a:off x="4427621" y="1391904"/>
            <a:ext cx="7772400" cy="4857750"/>
          </a:xfrm>
          <a:prstGeom prst="rect">
            <a:avLst/>
          </a:prstGeom>
        </p:spPr>
      </p:pic>
    </p:spTree>
    <p:extLst>
      <p:ext uri="{BB962C8B-B14F-4D97-AF65-F5344CB8AC3E}">
        <p14:creationId xmlns:p14="http://schemas.microsoft.com/office/powerpoint/2010/main" val="3404235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5E25B0BD-0915-E481-9E7F-EAACB90515E0}"/>
              </a:ext>
            </a:extLst>
          </p:cNvPr>
          <p:cNvSpPr>
            <a:spLocks noGrp="1"/>
          </p:cNvSpPr>
          <p:nvPr>
            <p:ph type="title"/>
          </p:nvPr>
        </p:nvSpPr>
        <p:spPr>
          <a:xfrm>
            <a:off x="841246" y="978619"/>
            <a:ext cx="5991244" cy="1106424"/>
          </a:xfrm>
        </p:spPr>
        <p:txBody>
          <a:bodyPr>
            <a:normAutofit/>
          </a:bodyPr>
          <a:lstStyle/>
          <a:p>
            <a:r>
              <a:rPr lang="tr-TR" sz="3200"/>
              <a:t>19.Adım Rebase İle Merge Arasındaki Fark Nedir?</a:t>
            </a:r>
          </a:p>
        </p:txBody>
      </p:sp>
      <p:sp>
        <p:nvSpPr>
          <p:cNvPr id="17" name="Rectangle 16">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C53D881F-8C19-705E-B559-F0AE288DA742}"/>
              </a:ext>
            </a:extLst>
          </p:cNvPr>
          <p:cNvSpPr>
            <a:spLocks noGrp="1"/>
          </p:cNvSpPr>
          <p:nvPr>
            <p:ph idx="1"/>
          </p:nvPr>
        </p:nvSpPr>
        <p:spPr>
          <a:xfrm>
            <a:off x="841248" y="2252870"/>
            <a:ext cx="5993892" cy="3560251"/>
          </a:xfrm>
        </p:spPr>
        <p:txBody>
          <a:bodyPr>
            <a:normAutofit/>
          </a:bodyPr>
          <a:lstStyle/>
          <a:p>
            <a:r>
              <a:rPr lang="tr-TR" sz="1800" dirty="0" err="1"/>
              <a:t>Rebase</a:t>
            </a:r>
            <a:r>
              <a:rPr lang="tr-TR" sz="1800" dirty="0"/>
              <a:t>, üzerinde çalıştığımız </a:t>
            </a:r>
            <a:r>
              <a:rPr lang="tr-TR" sz="1800" dirty="0" err="1"/>
              <a:t>branch’in</a:t>
            </a:r>
            <a:r>
              <a:rPr lang="tr-TR" sz="1800" dirty="0"/>
              <a:t> </a:t>
            </a:r>
            <a:r>
              <a:rPr lang="tr-TR" sz="1800" dirty="0" err="1"/>
              <a:t>commitlerini</a:t>
            </a:r>
            <a:r>
              <a:rPr lang="tr-TR" sz="1800" dirty="0"/>
              <a:t> ana </a:t>
            </a:r>
            <a:r>
              <a:rPr lang="tr-TR" sz="1800" dirty="0" err="1"/>
              <a:t>branch’in</a:t>
            </a:r>
            <a:r>
              <a:rPr lang="tr-TR" sz="1800" dirty="0"/>
              <a:t> sonuna </a:t>
            </a:r>
            <a:r>
              <a:rPr lang="tr-TR" sz="1800" dirty="0" err="1"/>
              <a:t>commit</a:t>
            </a:r>
            <a:r>
              <a:rPr lang="tr-TR" sz="1800" dirty="0"/>
              <a:t> geçmişini düzenleyerek birleştirmesidir. Uzaktan çalışılan </a:t>
            </a:r>
            <a:r>
              <a:rPr lang="tr-TR" sz="1800" dirty="0" err="1"/>
              <a:t>branchlerde</a:t>
            </a:r>
            <a:r>
              <a:rPr lang="tr-TR" sz="1800" dirty="0"/>
              <a:t> </a:t>
            </a:r>
            <a:r>
              <a:rPr lang="tr-TR" sz="1800" dirty="0" err="1"/>
              <a:t>rebase</a:t>
            </a:r>
            <a:r>
              <a:rPr lang="tr-TR" sz="1800" dirty="0"/>
              <a:t> yapmak </a:t>
            </a:r>
            <a:r>
              <a:rPr lang="tr-TR" sz="1800" dirty="0" err="1"/>
              <a:t>conflict’lere</a:t>
            </a:r>
            <a:r>
              <a:rPr lang="tr-TR" sz="1800" dirty="0"/>
              <a:t> yol açabilir.</a:t>
            </a:r>
          </a:p>
          <a:p>
            <a:r>
              <a:rPr lang="tr-TR" sz="1800" dirty="0" err="1"/>
              <a:t>Merge</a:t>
            </a:r>
            <a:r>
              <a:rPr lang="tr-TR" sz="1800" dirty="0"/>
              <a:t> işleminin farkı ise </a:t>
            </a:r>
            <a:r>
              <a:rPr lang="tr-TR" sz="1800" dirty="0" err="1"/>
              <a:t>commitlerin</a:t>
            </a:r>
            <a:r>
              <a:rPr lang="tr-TR" sz="1800" dirty="0"/>
              <a:t> geçmişi korunarak, üzerinde geçmiş düzenlemesi yapılmadan birleştirilmesidir. </a:t>
            </a:r>
            <a:r>
              <a:rPr lang="tr-TR" sz="1800" dirty="0" err="1"/>
              <a:t>Merge</a:t>
            </a:r>
            <a:r>
              <a:rPr lang="tr-TR" sz="1800" dirty="0"/>
              <a:t> işleminden sonra </a:t>
            </a:r>
            <a:r>
              <a:rPr lang="tr-TR" sz="1800" dirty="0" err="1"/>
              <a:t>merge</a:t>
            </a:r>
            <a:r>
              <a:rPr lang="tr-TR" sz="1800" dirty="0"/>
              <a:t> </a:t>
            </a:r>
            <a:r>
              <a:rPr lang="tr-TR" sz="1800" dirty="0" err="1"/>
              <a:t>commit’i</a:t>
            </a:r>
            <a:r>
              <a:rPr lang="tr-TR" sz="1800" dirty="0"/>
              <a:t> oluşturulur. </a:t>
            </a:r>
            <a:r>
              <a:rPr lang="tr-TR" sz="1800" dirty="0" err="1"/>
              <a:t>Commit</a:t>
            </a:r>
            <a:r>
              <a:rPr lang="tr-TR" sz="1800" dirty="0"/>
              <a:t> geçmişi daha karmaşık olabilir.</a:t>
            </a:r>
          </a:p>
        </p:txBody>
      </p:sp>
      <p:pic>
        <p:nvPicPr>
          <p:cNvPr id="8" name="Resim 7">
            <a:extLst>
              <a:ext uri="{FF2B5EF4-FFF2-40B4-BE49-F238E27FC236}">
                <a16:creationId xmlns:a16="http://schemas.microsoft.com/office/drawing/2014/main" id="{1941B8C3-6108-86DB-8870-CE8382545113}"/>
              </a:ext>
            </a:extLst>
          </p:cNvPr>
          <p:cNvPicPr>
            <a:picLocks noChangeAspect="1"/>
          </p:cNvPicPr>
          <p:nvPr/>
        </p:nvPicPr>
        <p:blipFill>
          <a:blip r:embed="rId2"/>
          <a:stretch>
            <a:fillRect/>
          </a:stretch>
        </p:blipFill>
        <p:spPr>
          <a:xfrm>
            <a:off x="7312152" y="633619"/>
            <a:ext cx="4787056" cy="4799053"/>
          </a:xfrm>
          <a:prstGeom prst="rect">
            <a:avLst/>
          </a:prstGeom>
        </p:spPr>
      </p:pic>
    </p:spTree>
    <p:extLst>
      <p:ext uri="{BB962C8B-B14F-4D97-AF65-F5344CB8AC3E}">
        <p14:creationId xmlns:p14="http://schemas.microsoft.com/office/powerpoint/2010/main" val="3582133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D3275D-9A8B-61D9-89E6-0A804838812A}"/>
              </a:ext>
            </a:extLst>
          </p:cNvPr>
          <p:cNvSpPr>
            <a:spLocks noGrp="1"/>
          </p:cNvSpPr>
          <p:nvPr>
            <p:ph type="title"/>
          </p:nvPr>
        </p:nvSpPr>
        <p:spPr/>
        <p:txBody>
          <a:bodyPr>
            <a:normAutofit fontScale="90000"/>
          </a:bodyPr>
          <a:lstStyle/>
          <a:p>
            <a:r>
              <a:rPr lang="tr-TR" dirty="0"/>
              <a:t>20.Adım Git </a:t>
            </a:r>
            <a:r>
              <a:rPr lang="tr-TR" dirty="0" err="1"/>
              <a:t>Conflict</a:t>
            </a:r>
            <a:r>
              <a:rPr lang="tr-TR" dirty="0"/>
              <a:t> Nedir? Ne Yapmamız Gerekir?</a:t>
            </a:r>
          </a:p>
        </p:txBody>
      </p:sp>
      <p:sp>
        <p:nvSpPr>
          <p:cNvPr id="3" name="İçerik Yer Tutucusu 2">
            <a:extLst>
              <a:ext uri="{FF2B5EF4-FFF2-40B4-BE49-F238E27FC236}">
                <a16:creationId xmlns:a16="http://schemas.microsoft.com/office/drawing/2014/main" id="{4DFCF621-3EBF-AD12-7162-61173BD1BCD3}"/>
              </a:ext>
            </a:extLst>
          </p:cNvPr>
          <p:cNvSpPr>
            <a:spLocks noGrp="1"/>
          </p:cNvSpPr>
          <p:nvPr>
            <p:ph idx="1"/>
          </p:nvPr>
        </p:nvSpPr>
        <p:spPr/>
        <p:txBody>
          <a:bodyPr>
            <a:normAutofit lnSpcReduction="10000"/>
          </a:bodyPr>
          <a:lstStyle/>
          <a:p>
            <a:r>
              <a:rPr lang="tr-TR" dirty="0" err="1"/>
              <a:t>Conflict</a:t>
            </a:r>
            <a:r>
              <a:rPr lang="tr-TR" dirty="0"/>
              <a:t>, yapılan değişikliklerin çakışması sonucunda ortaya çıkan bir sorundur. Örneğin, iki farklı </a:t>
            </a:r>
            <a:r>
              <a:rPr lang="tr-TR" dirty="0" err="1"/>
              <a:t>branch</a:t>
            </a:r>
            <a:r>
              <a:rPr lang="tr-TR" dirty="0"/>
              <a:t> üzerinde çalışan iki farklı kişi aynı dosyanın benzer bölümlerini düzenliyor olsun. Bu durumda, bir taraf </a:t>
            </a:r>
            <a:r>
              <a:rPr lang="tr-TR" dirty="0" err="1"/>
              <a:t>merge</a:t>
            </a:r>
            <a:r>
              <a:rPr lang="tr-TR" dirty="0"/>
              <a:t> işlemi yapmaya çalıştığında bir </a:t>
            </a:r>
            <a:r>
              <a:rPr lang="tr-TR" dirty="0" err="1"/>
              <a:t>conflict</a:t>
            </a:r>
            <a:r>
              <a:rPr lang="tr-TR" dirty="0"/>
              <a:t> ile karşılaşacaktır. </a:t>
            </a:r>
          </a:p>
          <a:p>
            <a:r>
              <a:rPr lang="tr-TR" dirty="0"/>
              <a:t>Bu durumda örneğin çözüm olarak, Örneğin, bir tarafın yaptığı değişiklikler doğru kabul edilirse, diğer taraf kendi attığı </a:t>
            </a:r>
            <a:r>
              <a:rPr lang="tr-TR" dirty="0" err="1"/>
              <a:t>commit'i</a:t>
            </a:r>
            <a:r>
              <a:rPr lang="tr-TR" dirty="0"/>
              <a:t> geri alarak (git </a:t>
            </a:r>
            <a:r>
              <a:rPr lang="tr-TR" dirty="0" err="1"/>
              <a:t>reset</a:t>
            </a:r>
            <a:r>
              <a:rPr lang="tr-TR" dirty="0"/>
              <a:t> –hard) değişiklikleri geri alabilir. Daha sonra git </a:t>
            </a:r>
            <a:r>
              <a:rPr lang="tr-TR" dirty="0" err="1"/>
              <a:t>pull</a:t>
            </a:r>
            <a:r>
              <a:rPr lang="tr-TR" dirty="0"/>
              <a:t> komutuyla uzaktan yapılan değişiklikleri alabilir ve ardından kendi değişiklikleri üzerinde düzenlemeler yapabilir.</a:t>
            </a:r>
          </a:p>
        </p:txBody>
      </p:sp>
    </p:spTree>
    <p:extLst>
      <p:ext uri="{BB962C8B-B14F-4D97-AF65-F5344CB8AC3E}">
        <p14:creationId xmlns:p14="http://schemas.microsoft.com/office/powerpoint/2010/main" val="1407560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BCEB1FE-7EF2-C4BE-3FDB-81A1F64A7272}"/>
              </a:ext>
            </a:extLst>
          </p:cNvPr>
          <p:cNvSpPr>
            <a:spLocks noGrp="1"/>
          </p:cNvSpPr>
          <p:nvPr>
            <p:ph type="title"/>
          </p:nvPr>
        </p:nvSpPr>
        <p:spPr/>
        <p:txBody>
          <a:bodyPr/>
          <a:lstStyle/>
          <a:p>
            <a:r>
              <a:rPr lang="tr-TR" dirty="0"/>
              <a:t>21.Adım .</a:t>
            </a:r>
            <a:r>
              <a:rPr lang="tr-TR" dirty="0" err="1"/>
              <a:t>gitignore</a:t>
            </a:r>
            <a:r>
              <a:rPr lang="tr-TR" dirty="0"/>
              <a:t> Nedir?</a:t>
            </a:r>
          </a:p>
        </p:txBody>
      </p:sp>
      <p:sp>
        <p:nvSpPr>
          <p:cNvPr id="3" name="İçerik Yer Tutucusu 2">
            <a:extLst>
              <a:ext uri="{FF2B5EF4-FFF2-40B4-BE49-F238E27FC236}">
                <a16:creationId xmlns:a16="http://schemas.microsoft.com/office/drawing/2014/main" id="{40B0104B-B235-7A62-82F1-53255EE107E3}"/>
              </a:ext>
            </a:extLst>
          </p:cNvPr>
          <p:cNvSpPr>
            <a:spLocks noGrp="1"/>
          </p:cNvSpPr>
          <p:nvPr>
            <p:ph idx="1"/>
          </p:nvPr>
        </p:nvSpPr>
        <p:spPr/>
        <p:txBody>
          <a:bodyPr/>
          <a:lstStyle/>
          <a:p>
            <a:r>
              <a:rPr lang="tr-TR" dirty="0" err="1"/>
              <a:t>Git’in</a:t>
            </a:r>
            <a:r>
              <a:rPr lang="tr-TR" dirty="0"/>
              <a:t> izlemesini istemediğimiz dosya ve dizin isimlerini tutan dosyanın ismidir. .</a:t>
            </a:r>
            <a:r>
              <a:rPr lang="tr-TR" dirty="0" err="1"/>
              <a:t>gitignore</a:t>
            </a:r>
            <a:r>
              <a:rPr lang="tr-TR" dirty="0"/>
              <a:t>, izlenilmesine gerek duyulmayan dosya ve dizinlerin izlenmesini engeller. Örnek olarak, IDE veya metin editörlerinin ayar dosyaları gibi dosya ve dizinlerin izlenmesine gerek yoktur. </a:t>
            </a:r>
          </a:p>
        </p:txBody>
      </p:sp>
    </p:spTree>
    <p:extLst>
      <p:ext uri="{BB962C8B-B14F-4D97-AF65-F5344CB8AC3E}">
        <p14:creationId xmlns:p14="http://schemas.microsoft.com/office/powerpoint/2010/main" val="1199040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3CD661-342C-083C-587A-F0DFAC67C64D}"/>
              </a:ext>
            </a:extLst>
          </p:cNvPr>
          <p:cNvSpPr>
            <a:spLocks noGrp="1"/>
          </p:cNvSpPr>
          <p:nvPr>
            <p:ph type="title"/>
          </p:nvPr>
        </p:nvSpPr>
        <p:spPr/>
        <p:txBody>
          <a:bodyPr/>
          <a:lstStyle/>
          <a:p>
            <a:r>
              <a:rPr lang="tr-TR" dirty="0"/>
              <a:t>22.Adım git </a:t>
            </a:r>
            <a:r>
              <a:rPr lang="tr-TR" dirty="0" err="1"/>
              <a:t>tag</a:t>
            </a:r>
            <a:r>
              <a:rPr lang="tr-TR" dirty="0"/>
              <a:t> Ne İşe Yarar?</a:t>
            </a:r>
          </a:p>
        </p:txBody>
      </p:sp>
      <p:sp>
        <p:nvSpPr>
          <p:cNvPr id="3" name="İçerik Yer Tutucusu 2">
            <a:extLst>
              <a:ext uri="{FF2B5EF4-FFF2-40B4-BE49-F238E27FC236}">
                <a16:creationId xmlns:a16="http://schemas.microsoft.com/office/drawing/2014/main" id="{DCC2400D-E708-C536-D29B-A0EEF33B57E9}"/>
              </a:ext>
            </a:extLst>
          </p:cNvPr>
          <p:cNvSpPr>
            <a:spLocks noGrp="1"/>
          </p:cNvSpPr>
          <p:nvPr>
            <p:ph idx="1"/>
          </p:nvPr>
        </p:nvSpPr>
        <p:spPr/>
        <p:txBody>
          <a:bodyPr/>
          <a:lstStyle/>
          <a:p>
            <a:r>
              <a:rPr lang="tr-TR" dirty="0"/>
              <a:t>Projemizde belirli bir aşamayı etiketlememize yarar. Genellikle proje sürümlerini veya önemli bir aşamayı belirtmek için kullanılır. </a:t>
            </a:r>
          </a:p>
          <a:p>
            <a:endParaRPr lang="tr-TR" dirty="0"/>
          </a:p>
        </p:txBody>
      </p:sp>
    </p:spTree>
    <p:extLst>
      <p:ext uri="{BB962C8B-B14F-4D97-AF65-F5344CB8AC3E}">
        <p14:creationId xmlns:p14="http://schemas.microsoft.com/office/powerpoint/2010/main" val="3654917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A3CD661-342C-083C-587A-F0DFAC67C64D}"/>
              </a:ext>
            </a:extLst>
          </p:cNvPr>
          <p:cNvSpPr>
            <a:spLocks noGrp="1"/>
          </p:cNvSpPr>
          <p:nvPr>
            <p:ph type="title"/>
          </p:nvPr>
        </p:nvSpPr>
        <p:spPr/>
        <p:txBody>
          <a:bodyPr/>
          <a:lstStyle/>
          <a:p>
            <a:r>
              <a:rPr lang="tr-TR" dirty="0"/>
              <a:t>23.Adım git </a:t>
            </a:r>
            <a:r>
              <a:rPr lang="tr-TR" dirty="0" err="1"/>
              <a:t>diff</a:t>
            </a:r>
            <a:r>
              <a:rPr lang="tr-TR" dirty="0"/>
              <a:t> Komutu Ne İşe Yarar</a:t>
            </a:r>
          </a:p>
        </p:txBody>
      </p:sp>
      <p:sp>
        <p:nvSpPr>
          <p:cNvPr id="3" name="İçerik Yer Tutucusu 2">
            <a:extLst>
              <a:ext uri="{FF2B5EF4-FFF2-40B4-BE49-F238E27FC236}">
                <a16:creationId xmlns:a16="http://schemas.microsoft.com/office/drawing/2014/main" id="{DCC2400D-E708-C536-D29B-A0EEF33B57E9}"/>
              </a:ext>
            </a:extLst>
          </p:cNvPr>
          <p:cNvSpPr>
            <a:spLocks noGrp="1"/>
          </p:cNvSpPr>
          <p:nvPr>
            <p:ph idx="1"/>
          </p:nvPr>
        </p:nvSpPr>
        <p:spPr/>
        <p:txBody>
          <a:bodyPr/>
          <a:lstStyle/>
          <a:p>
            <a:r>
              <a:rPr lang="tr-TR" dirty="0"/>
              <a:t>git </a:t>
            </a:r>
            <a:r>
              <a:rPr lang="tr-TR" dirty="0" err="1"/>
              <a:t>diff</a:t>
            </a:r>
            <a:r>
              <a:rPr lang="tr-TR" dirty="0"/>
              <a:t> komutu git </a:t>
            </a:r>
            <a:r>
              <a:rPr lang="tr-TR" dirty="0" err="1"/>
              <a:t>repository’deki</a:t>
            </a:r>
            <a:r>
              <a:rPr lang="tr-TR" dirty="0"/>
              <a:t> değişiklikleri görmek için kullanılır.</a:t>
            </a:r>
          </a:p>
          <a:p>
            <a:r>
              <a:rPr lang="tr-TR" dirty="0"/>
              <a:t>Örnek olarak, </a:t>
            </a:r>
            <a:r>
              <a:rPr lang="tr-TR" b="1" i="1" dirty="0"/>
              <a:t>git </a:t>
            </a:r>
            <a:r>
              <a:rPr lang="tr-TR" b="1" i="1" dirty="0" err="1"/>
              <a:t>diff</a:t>
            </a:r>
            <a:r>
              <a:rPr lang="tr-TR" b="1" i="1" dirty="0"/>
              <a:t> 3b2f0ab 5a2b8de  </a:t>
            </a:r>
            <a:r>
              <a:rPr lang="tr-TR" dirty="0"/>
              <a:t>komutu </a:t>
            </a:r>
            <a:r>
              <a:rPr lang="tr-TR" dirty="0" err="1"/>
              <a:t>diff’den</a:t>
            </a:r>
            <a:r>
              <a:rPr lang="tr-TR" dirty="0"/>
              <a:t> sonra boşlukla ayrılan iki tane </a:t>
            </a:r>
            <a:r>
              <a:rPr lang="tr-TR" dirty="0" err="1"/>
              <a:t>commit</a:t>
            </a:r>
            <a:r>
              <a:rPr lang="tr-TR" dirty="0"/>
              <a:t> numarasını ifade eder. Komut bu </a:t>
            </a:r>
            <a:r>
              <a:rPr lang="tr-TR" dirty="0" err="1"/>
              <a:t>commit’lerin</a:t>
            </a:r>
            <a:r>
              <a:rPr lang="tr-TR"/>
              <a:t> </a:t>
            </a:r>
            <a:r>
              <a:rPr lang="tr-TR" dirty="0"/>
              <a:t>arasındaki farkları göstermeye yarar.</a:t>
            </a:r>
            <a:endParaRPr lang="tr-TR" b="1" i="1" dirty="0"/>
          </a:p>
        </p:txBody>
      </p:sp>
    </p:spTree>
    <p:extLst>
      <p:ext uri="{BB962C8B-B14F-4D97-AF65-F5344CB8AC3E}">
        <p14:creationId xmlns:p14="http://schemas.microsoft.com/office/powerpoint/2010/main" val="2895682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70CADBC-8497-26A7-649C-2DFF00138C0E}"/>
              </a:ext>
            </a:extLst>
          </p:cNvPr>
          <p:cNvSpPr>
            <a:spLocks noGrp="1"/>
          </p:cNvSpPr>
          <p:nvPr>
            <p:ph type="title"/>
          </p:nvPr>
        </p:nvSpPr>
        <p:spPr>
          <a:xfrm>
            <a:off x="411480" y="991443"/>
            <a:ext cx="4443154" cy="1087819"/>
          </a:xfrm>
        </p:spPr>
        <p:txBody>
          <a:bodyPr anchor="b">
            <a:normAutofit/>
          </a:bodyPr>
          <a:lstStyle/>
          <a:p>
            <a:r>
              <a:rPr lang="tr-TR" sz="2900"/>
              <a:t>24.Adım DevOps Kültür ve Felsefesi Nedir?</a:t>
            </a:r>
          </a:p>
        </p:txBody>
      </p:sp>
      <p:sp>
        <p:nvSpPr>
          <p:cNvPr id="1033" name="Rectangle 103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35" name="Rectangle 103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82AC0C8F-B6D4-8A10-D87A-DFC05C570792}"/>
              </a:ext>
            </a:extLst>
          </p:cNvPr>
          <p:cNvSpPr>
            <a:spLocks noGrp="1"/>
          </p:cNvSpPr>
          <p:nvPr>
            <p:ph idx="1"/>
          </p:nvPr>
        </p:nvSpPr>
        <p:spPr>
          <a:xfrm>
            <a:off x="411480" y="2684095"/>
            <a:ext cx="4443154" cy="3492868"/>
          </a:xfrm>
        </p:spPr>
        <p:txBody>
          <a:bodyPr>
            <a:normAutofit/>
          </a:bodyPr>
          <a:lstStyle/>
          <a:p>
            <a:r>
              <a:rPr lang="tr-TR" sz="1700"/>
              <a:t>DevOps, yazılım geliştirme ile operasyonel faaliyetlerin birlikteliğinden oluşan yapıdır. Yazılım geliştirme ve operasyon ekiplerinin daha uyumlu ve iş birlikçi bir şekilde çalışmasını sağlayan bir kültürel felsefedir. Bu felsefeye göre  kod değişiklikleri sık sık ve otomatik olarak entegre edilmeli ve test edilmeli, üretime hızlı ve güvenilir bir şekilde dağıtılmalıdır.</a:t>
            </a:r>
          </a:p>
        </p:txBody>
      </p:sp>
      <p:pic>
        <p:nvPicPr>
          <p:cNvPr id="1026" name="Picture 2" descr="DevOps Nedir? - Alperen Tavas">
            <a:extLst>
              <a:ext uri="{FF2B5EF4-FFF2-40B4-BE49-F238E27FC236}">
                <a16:creationId xmlns:a16="http://schemas.microsoft.com/office/drawing/2014/main" id="{0C86A1FC-253E-FE54-4830-D41EA0CF6EE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1903924"/>
            <a:ext cx="6440424" cy="29947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927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1A7775A-56BB-EF66-DC99-D6BEEE601327}"/>
              </a:ext>
            </a:extLst>
          </p:cNvPr>
          <p:cNvSpPr>
            <a:spLocks noGrp="1"/>
          </p:cNvSpPr>
          <p:nvPr>
            <p:ph type="title"/>
          </p:nvPr>
        </p:nvSpPr>
        <p:spPr/>
        <p:txBody>
          <a:bodyPr/>
          <a:lstStyle/>
          <a:p>
            <a:r>
              <a:rPr lang="tr-TR" dirty="0"/>
              <a:t>25.Adım </a:t>
            </a:r>
            <a:r>
              <a:rPr lang="tr-TR" dirty="0" err="1"/>
              <a:t>DevOps</a:t>
            </a:r>
            <a:r>
              <a:rPr lang="tr-TR" dirty="0"/>
              <a:t> Açılımı</a:t>
            </a:r>
          </a:p>
        </p:txBody>
      </p:sp>
      <p:sp>
        <p:nvSpPr>
          <p:cNvPr id="3" name="İçerik Yer Tutucusu 2">
            <a:extLst>
              <a:ext uri="{FF2B5EF4-FFF2-40B4-BE49-F238E27FC236}">
                <a16:creationId xmlns:a16="http://schemas.microsoft.com/office/drawing/2014/main" id="{6CE6EFE9-078B-F58C-4484-445A9E4632A9}"/>
              </a:ext>
            </a:extLst>
          </p:cNvPr>
          <p:cNvSpPr>
            <a:spLocks noGrp="1"/>
          </p:cNvSpPr>
          <p:nvPr>
            <p:ph idx="1"/>
          </p:nvPr>
        </p:nvSpPr>
        <p:spPr/>
        <p:txBody>
          <a:bodyPr/>
          <a:lstStyle/>
          <a:p>
            <a:r>
              <a:rPr lang="tr-TR" dirty="0" err="1"/>
              <a:t>DevOps'un</a:t>
            </a:r>
            <a:r>
              <a:rPr lang="tr-TR" dirty="0"/>
              <a:t> açılımı Development </a:t>
            </a:r>
            <a:r>
              <a:rPr lang="tr-TR" dirty="0" err="1"/>
              <a:t>Operations'tır</a:t>
            </a:r>
            <a:r>
              <a:rPr lang="tr-TR" dirty="0"/>
              <a:t>. Kelime, geliştirme (</a:t>
            </a:r>
            <a:r>
              <a:rPr lang="tr-TR" dirty="0" err="1"/>
              <a:t>development</a:t>
            </a:r>
            <a:r>
              <a:rPr lang="tr-TR" dirty="0"/>
              <a:t>) ve operasyon (</a:t>
            </a:r>
            <a:r>
              <a:rPr lang="tr-TR" dirty="0" err="1"/>
              <a:t>operations</a:t>
            </a:r>
            <a:r>
              <a:rPr lang="tr-TR" dirty="0"/>
              <a:t>) kelimelerinin birleşiminden oluşur.</a:t>
            </a:r>
          </a:p>
        </p:txBody>
      </p:sp>
    </p:spTree>
    <p:extLst>
      <p:ext uri="{BB962C8B-B14F-4D97-AF65-F5344CB8AC3E}">
        <p14:creationId xmlns:p14="http://schemas.microsoft.com/office/powerpoint/2010/main" val="42528744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54">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63" name="Rectangle 2056">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DF48DA5F-77ED-3DC8-6882-EAD2C66035F0}"/>
              </a:ext>
            </a:extLst>
          </p:cNvPr>
          <p:cNvSpPr>
            <a:spLocks noGrp="1"/>
          </p:cNvSpPr>
          <p:nvPr>
            <p:ph type="title"/>
          </p:nvPr>
        </p:nvSpPr>
        <p:spPr>
          <a:xfrm>
            <a:off x="841246" y="978619"/>
            <a:ext cx="5991244" cy="1106424"/>
          </a:xfrm>
        </p:spPr>
        <p:txBody>
          <a:bodyPr>
            <a:normAutofit/>
          </a:bodyPr>
          <a:lstStyle/>
          <a:p>
            <a:r>
              <a:rPr lang="tr-TR" sz="3200"/>
              <a:t>26.Adım CI/CD Süreçleri Nedir?</a:t>
            </a:r>
          </a:p>
        </p:txBody>
      </p:sp>
      <p:sp>
        <p:nvSpPr>
          <p:cNvPr id="2064" name="Rectangle 2058">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1" name="Rectangle 2060">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3CF519BC-BAAC-0C25-01F8-AEBF8777A4F6}"/>
              </a:ext>
            </a:extLst>
          </p:cNvPr>
          <p:cNvSpPr>
            <a:spLocks noGrp="1"/>
          </p:cNvSpPr>
          <p:nvPr>
            <p:ph idx="1"/>
          </p:nvPr>
        </p:nvSpPr>
        <p:spPr>
          <a:xfrm>
            <a:off x="841248" y="2252870"/>
            <a:ext cx="5993892" cy="3560251"/>
          </a:xfrm>
        </p:spPr>
        <p:txBody>
          <a:bodyPr>
            <a:normAutofit/>
          </a:bodyPr>
          <a:lstStyle/>
          <a:p>
            <a:pPr marL="0" indent="0">
              <a:lnSpc>
                <a:spcPct val="100000"/>
              </a:lnSpc>
              <a:buNone/>
            </a:pPr>
            <a:r>
              <a:rPr lang="tr-TR" sz="1300"/>
              <a:t>Continuous Integration (Sürekli Entegrasyon):</a:t>
            </a:r>
          </a:p>
          <a:p>
            <a:pPr>
              <a:lnSpc>
                <a:spcPct val="100000"/>
              </a:lnSpc>
            </a:pPr>
            <a:r>
              <a:rPr lang="tr-TR" sz="1300"/>
              <a:t>CI süreci, yazılım geliştirme sürecinde sık sık yapılan değişikliklerin (commit'lerin) otomatik olarak entegre edilerek test edilmesini sağlar.</a:t>
            </a:r>
          </a:p>
          <a:p>
            <a:pPr>
              <a:lnSpc>
                <a:spcPct val="100000"/>
              </a:lnSpc>
            </a:pPr>
            <a:r>
              <a:rPr lang="tr-TR" sz="1300"/>
              <a:t>Otomatik testler bu değişiklikleri kontrol eder ve olası hataları erken aşamada tespit ederek düzeltme sürecini hızlandırır.</a:t>
            </a:r>
          </a:p>
          <a:p>
            <a:pPr>
              <a:lnSpc>
                <a:spcPct val="100000"/>
              </a:lnSpc>
            </a:pPr>
            <a:r>
              <a:rPr lang="tr-TR" sz="1300"/>
              <a:t>Entegrasyon problemlerini önler ve kodun her zaman entegre edilebilir ve dağıtılabilir bir durumda kalmasını sağlar.</a:t>
            </a:r>
          </a:p>
          <a:p>
            <a:pPr marL="0" indent="0">
              <a:lnSpc>
                <a:spcPct val="100000"/>
              </a:lnSpc>
              <a:buNone/>
            </a:pPr>
            <a:r>
              <a:rPr lang="tr-TR" sz="1300"/>
              <a:t>Continuous Delivery (Sürekli Teslimat):</a:t>
            </a:r>
          </a:p>
          <a:p>
            <a:pPr>
              <a:lnSpc>
                <a:spcPct val="100000"/>
              </a:lnSpc>
            </a:pPr>
            <a:r>
              <a:rPr lang="tr-TR" sz="1300"/>
              <a:t>CD süreci, yazılımın üretim ortamına hızlı, güvenli ve tekrarlanabilir bir şekilde teslim edilmesini sağlar.</a:t>
            </a:r>
          </a:p>
          <a:p>
            <a:pPr>
              <a:lnSpc>
                <a:spcPct val="100000"/>
              </a:lnSpc>
            </a:pPr>
            <a:r>
              <a:rPr lang="tr-TR" sz="1300"/>
              <a:t>Manuel müdahaleyi en aza indirir ve dağıtım sürecini hızlandırır.</a:t>
            </a:r>
          </a:p>
          <a:p>
            <a:pPr>
              <a:lnSpc>
                <a:spcPct val="100000"/>
              </a:lnSpc>
            </a:pPr>
            <a:r>
              <a:rPr lang="tr-TR" sz="1300"/>
              <a:t>Yazılım, CI sürecinden başarıyla geçtikten sonra otomatik olarak test ortamlarına veya kullanıcılara sunulabilir.</a:t>
            </a:r>
          </a:p>
          <a:p>
            <a:pPr>
              <a:lnSpc>
                <a:spcPct val="100000"/>
              </a:lnSpc>
            </a:pPr>
            <a:endParaRPr lang="tr-TR" sz="1300"/>
          </a:p>
          <a:p>
            <a:pPr>
              <a:lnSpc>
                <a:spcPct val="100000"/>
              </a:lnSpc>
            </a:pPr>
            <a:endParaRPr lang="tr-TR" sz="1300"/>
          </a:p>
          <a:p>
            <a:pPr>
              <a:lnSpc>
                <a:spcPct val="100000"/>
              </a:lnSpc>
            </a:pPr>
            <a:endParaRPr lang="tr-TR" sz="1300"/>
          </a:p>
        </p:txBody>
      </p:sp>
      <p:pic>
        <p:nvPicPr>
          <p:cNvPr id="2050" name="Picture 2" descr="CI/CD ve Appcircle. Herkese Merhaba, | by İLAYDA KAYIM | HardwareAndro |  Medium">
            <a:extLst>
              <a:ext uri="{FF2B5EF4-FFF2-40B4-BE49-F238E27FC236}">
                <a16:creationId xmlns:a16="http://schemas.microsoft.com/office/drawing/2014/main" id="{59C76C1F-CA9E-FE44-D58C-FACE1F9B549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9814" y="2379904"/>
            <a:ext cx="4097657" cy="1997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586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E275A91-5392-B65F-7648-81B3C5785100}"/>
              </a:ext>
            </a:extLst>
          </p:cNvPr>
          <p:cNvSpPr>
            <a:spLocks noGrp="1"/>
          </p:cNvSpPr>
          <p:nvPr>
            <p:ph type="title"/>
          </p:nvPr>
        </p:nvSpPr>
        <p:spPr/>
        <p:txBody>
          <a:bodyPr>
            <a:normAutofit fontScale="90000"/>
          </a:bodyPr>
          <a:lstStyle/>
          <a:p>
            <a:r>
              <a:rPr lang="tr-TR" dirty="0"/>
              <a:t>27.Adım </a:t>
            </a:r>
            <a:r>
              <a:rPr lang="tr-TR" dirty="0" err="1"/>
              <a:t>DevOps</a:t>
            </a:r>
            <a:r>
              <a:rPr lang="tr-TR" dirty="0"/>
              <a:t> Yöntemlerinden Git Nedir?</a:t>
            </a:r>
          </a:p>
        </p:txBody>
      </p:sp>
      <p:sp>
        <p:nvSpPr>
          <p:cNvPr id="3" name="İçerik Yer Tutucusu 2">
            <a:extLst>
              <a:ext uri="{FF2B5EF4-FFF2-40B4-BE49-F238E27FC236}">
                <a16:creationId xmlns:a16="http://schemas.microsoft.com/office/drawing/2014/main" id="{120964CC-6CAB-6D9F-B822-288F05B8F9C5}"/>
              </a:ext>
            </a:extLst>
          </p:cNvPr>
          <p:cNvSpPr>
            <a:spLocks noGrp="1"/>
          </p:cNvSpPr>
          <p:nvPr>
            <p:ph idx="1"/>
          </p:nvPr>
        </p:nvSpPr>
        <p:spPr/>
        <p:txBody>
          <a:bodyPr/>
          <a:lstStyle/>
          <a:p>
            <a:r>
              <a:rPr lang="tr-TR" dirty="0"/>
              <a:t>Git, </a:t>
            </a:r>
            <a:r>
              <a:rPr lang="tr-TR" dirty="0" err="1"/>
              <a:t>DevOps'ta</a:t>
            </a:r>
            <a:r>
              <a:rPr lang="tr-TR" dirty="0"/>
              <a:t> önemli bir rol oynar. Sürekli entegrasyon ve sürekli teslimat (CI/CD) için kullanılır. Git, kod değişikliklerinin takip edilmesini ve yönetilmesini kolaylaştırır ve CI/CD sürecinin otomatikleştirilmesine yardımcı olur.</a:t>
            </a:r>
          </a:p>
        </p:txBody>
      </p:sp>
    </p:spTree>
    <p:extLst>
      <p:ext uri="{BB962C8B-B14F-4D97-AF65-F5344CB8AC3E}">
        <p14:creationId xmlns:p14="http://schemas.microsoft.com/office/powerpoint/2010/main" val="2090193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a:t>2.Adım Kurulumları</a:t>
            </a:r>
          </a:p>
        </p:txBody>
      </p:sp>
      <p:sp>
        <p:nvSpPr>
          <p:cNvPr id="34"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7" y="2359152"/>
            <a:ext cx="3410712" cy="3425043"/>
          </a:xfrm>
        </p:spPr>
        <p:txBody>
          <a:bodyPr>
            <a:normAutofit/>
          </a:bodyPr>
          <a:lstStyle/>
          <a:p>
            <a:r>
              <a:rPr lang="tr-TR" sz="1700"/>
              <a:t>Ubuntu yüklediğimde düzgün çalışmadığı için Debian iso dosyasını indirdim ve Vmware Fusion uygulamasını kullanarak kuruluma başladım. </a:t>
            </a:r>
            <a:endParaRPr lang="en-US" sz="1700"/>
          </a:p>
          <a:p>
            <a:endParaRPr lang="en-US" sz="1700" dirty="0"/>
          </a:p>
        </p:txBody>
      </p:sp>
      <p:pic>
        <p:nvPicPr>
          <p:cNvPr id="3" name="Resim 2">
            <a:extLst>
              <a:ext uri="{FF2B5EF4-FFF2-40B4-BE49-F238E27FC236}">
                <a16:creationId xmlns:a16="http://schemas.microsoft.com/office/drawing/2014/main" id="{BDCD1671-D4E6-C4E6-A7AA-90BDA8C90606}"/>
              </a:ext>
            </a:extLst>
          </p:cNvPr>
          <p:cNvPicPr>
            <a:picLocks noChangeAspect="1"/>
          </p:cNvPicPr>
          <p:nvPr/>
        </p:nvPicPr>
        <p:blipFill rotWithShape="1">
          <a:blip r:embed="rId2"/>
          <a:srcRect l="11582" r="12703" b="2"/>
          <a:stretch/>
        </p:blipFill>
        <p:spPr>
          <a:xfrm>
            <a:off x="5124450" y="634382"/>
            <a:ext cx="6657213" cy="5495162"/>
          </a:xfrm>
          <a:prstGeom prst="rect">
            <a:avLst/>
          </a:prstGeom>
        </p:spPr>
      </p:pic>
    </p:spTree>
    <p:extLst>
      <p:ext uri="{BB962C8B-B14F-4D97-AF65-F5344CB8AC3E}">
        <p14:creationId xmlns:p14="http://schemas.microsoft.com/office/powerpoint/2010/main" val="14587726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E23B0B5D-B65B-F8AE-4472-82A54BCB53DE}"/>
              </a:ext>
            </a:extLst>
          </p:cNvPr>
          <p:cNvSpPr>
            <a:spLocks noGrp="1"/>
          </p:cNvSpPr>
          <p:nvPr>
            <p:ph type="title"/>
          </p:nvPr>
        </p:nvSpPr>
        <p:spPr/>
        <p:txBody>
          <a:bodyPr>
            <a:normAutofit fontScale="90000"/>
          </a:bodyPr>
          <a:lstStyle/>
          <a:p>
            <a:r>
              <a:rPr lang="tr-TR" dirty="0"/>
              <a:t>28.Adım </a:t>
            </a:r>
            <a:r>
              <a:rPr lang="tr-TR" dirty="0" err="1"/>
              <a:t>DevOps</a:t>
            </a:r>
            <a:r>
              <a:rPr lang="tr-TR" dirty="0"/>
              <a:t> Yöntemlerinden </a:t>
            </a:r>
            <a:r>
              <a:rPr lang="tr-TR" dirty="0" err="1"/>
              <a:t>Agile</a:t>
            </a:r>
            <a:r>
              <a:rPr lang="tr-TR" dirty="0"/>
              <a:t> Nedir?</a:t>
            </a:r>
          </a:p>
        </p:txBody>
      </p:sp>
      <p:sp>
        <p:nvSpPr>
          <p:cNvPr id="3" name="İçerik Yer Tutucusu 2">
            <a:extLst>
              <a:ext uri="{FF2B5EF4-FFF2-40B4-BE49-F238E27FC236}">
                <a16:creationId xmlns:a16="http://schemas.microsoft.com/office/drawing/2014/main" id="{53636363-0F37-50DE-A137-70705E474788}"/>
              </a:ext>
            </a:extLst>
          </p:cNvPr>
          <p:cNvSpPr>
            <a:spLocks noGrp="1"/>
          </p:cNvSpPr>
          <p:nvPr>
            <p:ph idx="1"/>
          </p:nvPr>
        </p:nvSpPr>
        <p:spPr/>
        <p:txBody>
          <a:bodyPr/>
          <a:lstStyle/>
          <a:p>
            <a:r>
              <a:rPr lang="tr-TR" dirty="0"/>
              <a:t> </a:t>
            </a:r>
            <a:r>
              <a:rPr lang="tr-TR" dirty="0" err="1"/>
              <a:t>Agile</a:t>
            </a:r>
            <a:r>
              <a:rPr lang="tr-TR" dirty="0"/>
              <a:t>, </a:t>
            </a:r>
            <a:r>
              <a:rPr lang="tr-TR" dirty="0" err="1"/>
              <a:t>Türkçe'de</a:t>
            </a:r>
            <a:r>
              <a:rPr lang="tr-TR" dirty="0"/>
              <a:t> çevik anlamına gelir ve yazılım geliştirme ve teslimatında kullanılan bir metodolojidir. Proje süreçlerinin belirli aralıklarla tekrarlanan kısa döngüler halinde yürütülmesini ve müşteri geri bildirimlerine dayalı olarak esneklik sağlamayı hedefler. </a:t>
            </a:r>
            <a:r>
              <a:rPr lang="tr-TR" dirty="0" err="1"/>
              <a:t>DevOps</a:t>
            </a:r>
            <a:r>
              <a:rPr lang="tr-TR" dirty="0"/>
              <a:t> süreçlerini </a:t>
            </a:r>
            <a:r>
              <a:rPr lang="tr-TR" dirty="0" err="1"/>
              <a:t>agile</a:t>
            </a:r>
            <a:r>
              <a:rPr lang="tr-TR" dirty="0"/>
              <a:t> ile yönetmek, kod değişikliklerinin daha hızlı ve daha güvenilir bir şekilde üretime taşınmasına yardımcı olur. </a:t>
            </a:r>
            <a:r>
              <a:rPr lang="tr-TR" dirty="0" err="1"/>
              <a:t>Waterfall</a:t>
            </a:r>
            <a:r>
              <a:rPr lang="tr-TR" dirty="0"/>
              <a:t> yönteminin aksine değişime açıktır.</a:t>
            </a:r>
          </a:p>
        </p:txBody>
      </p:sp>
    </p:spTree>
    <p:extLst>
      <p:ext uri="{BB962C8B-B14F-4D97-AF65-F5344CB8AC3E}">
        <p14:creationId xmlns:p14="http://schemas.microsoft.com/office/powerpoint/2010/main" val="3846632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CDC5A91-D8D0-821B-A035-0D4AFCA6CAFF}"/>
              </a:ext>
            </a:extLst>
          </p:cNvPr>
          <p:cNvSpPr>
            <a:spLocks noGrp="1"/>
          </p:cNvSpPr>
          <p:nvPr>
            <p:ph type="title"/>
          </p:nvPr>
        </p:nvSpPr>
        <p:spPr/>
        <p:txBody>
          <a:bodyPr>
            <a:normAutofit fontScale="90000"/>
          </a:bodyPr>
          <a:lstStyle/>
          <a:p>
            <a:r>
              <a:rPr lang="tr-TR" dirty="0"/>
              <a:t>29.Adım </a:t>
            </a:r>
            <a:r>
              <a:rPr lang="tr-TR" dirty="0" err="1"/>
              <a:t>DevOps</a:t>
            </a:r>
            <a:r>
              <a:rPr lang="tr-TR" dirty="0"/>
              <a:t> </a:t>
            </a:r>
            <a:r>
              <a:rPr lang="tr-TR" dirty="0" err="1"/>
              <a:t>Continuous</a:t>
            </a:r>
            <a:r>
              <a:rPr lang="tr-TR" dirty="0"/>
              <a:t> </a:t>
            </a:r>
            <a:r>
              <a:rPr lang="tr-TR" dirty="0" err="1"/>
              <a:t>Monitoring</a:t>
            </a:r>
            <a:r>
              <a:rPr lang="tr-TR" dirty="0"/>
              <a:t> Nedir?</a:t>
            </a:r>
          </a:p>
        </p:txBody>
      </p:sp>
      <p:sp>
        <p:nvSpPr>
          <p:cNvPr id="3" name="İçerik Yer Tutucusu 2">
            <a:extLst>
              <a:ext uri="{FF2B5EF4-FFF2-40B4-BE49-F238E27FC236}">
                <a16:creationId xmlns:a16="http://schemas.microsoft.com/office/drawing/2014/main" id="{A7870696-6E44-F9CE-81E1-286C7FF2456F}"/>
              </a:ext>
            </a:extLst>
          </p:cNvPr>
          <p:cNvSpPr>
            <a:spLocks noGrp="1"/>
          </p:cNvSpPr>
          <p:nvPr>
            <p:ph idx="1"/>
          </p:nvPr>
        </p:nvSpPr>
        <p:spPr/>
        <p:txBody>
          <a:bodyPr>
            <a:normAutofit fontScale="92500" lnSpcReduction="20000"/>
          </a:bodyPr>
          <a:lstStyle/>
          <a:p>
            <a:r>
              <a:rPr lang="tr-TR" dirty="0" err="1"/>
              <a:t>DevOps'ta</a:t>
            </a:r>
            <a:r>
              <a:rPr lang="tr-TR" dirty="0"/>
              <a:t> sürekli izleme (</a:t>
            </a:r>
            <a:r>
              <a:rPr lang="tr-TR" dirty="0" err="1"/>
              <a:t>continuous</a:t>
            </a:r>
            <a:r>
              <a:rPr lang="tr-TR" dirty="0"/>
              <a:t> </a:t>
            </a:r>
            <a:r>
              <a:rPr lang="tr-TR" dirty="0" err="1"/>
              <a:t>monitoring</a:t>
            </a:r>
            <a:r>
              <a:rPr lang="tr-TR" dirty="0"/>
              <a:t>), uygulama ve altyapıdaki performansı, güvenliği ve kullanılabilirliği sürekli olarak gözlemleyip değerlendirmeyi sağlayan bir süreçtir.</a:t>
            </a:r>
          </a:p>
          <a:p>
            <a:r>
              <a:rPr lang="tr-TR" dirty="0"/>
              <a:t>Sistemdeki ram, </a:t>
            </a:r>
            <a:r>
              <a:rPr lang="tr-TR" dirty="0" err="1"/>
              <a:t>cpu</a:t>
            </a:r>
            <a:r>
              <a:rPr lang="tr-TR" dirty="0"/>
              <a:t>, depolama alanı gibi sistem kaynaklarını izleyerek durumunu kontrol eder.</a:t>
            </a:r>
          </a:p>
          <a:p>
            <a:r>
              <a:rPr lang="tr-TR" dirty="0"/>
              <a:t>Sunucular, ağ cihazları gibi sistemlerin performanslarını ölçmek için kullanılır. </a:t>
            </a:r>
          </a:p>
          <a:p>
            <a:r>
              <a:rPr lang="tr-TR" dirty="0"/>
              <a:t>Oluşturulan </a:t>
            </a:r>
            <a:r>
              <a:rPr lang="tr-TR" dirty="0" err="1"/>
              <a:t>log</a:t>
            </a:r>
            <a:r>
              <a:rPr lang="tr-TR" dirty="0"/>
              <a:t> dosyalarını incelenip analiz edilmesini sağlar. </a:t>
            </a:r>
          </a:p>
          <a:p>
            <a:r>
              <a:rPr lang="tr-TR" dirty="0"/>
              <a:t>Belirli uyarı koşullarının oluşması halinde otomatik alarm ve bildirimler oluşturur.</a:t>
            </a:r>
          </a:p>
        </p:txBody>
      </p:sp>
    </p:spTree>
    <p:extLst>
      <p:ext uri="{BB962C8B-B14F-4D97-AF65-F5344CB8AC3E}">
        <p14:creationId xmlns:p14="http://schemas.microsoft.com/office/powerpoint/2010/main" val="2430434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D4266B1-5C26-C0B8-61A2-982AA7E52191}"/>
              </a:ext>
            </a:extLst>
          </p:cNvPr>
          <p:cNvSpPr>
            <a:spLocks noGrp="1"/>
          </p:cNvSpPr>
          <p:nvPr>
            <p:ph type="title"/>
          </p:nvPr>
        </p:nvSpPr>
        <p:spPr/>
        <p:txBody>
          <a:bodyPr>
            <a:normAutofit fontScale="90000"/>
          </a:bodyPr>
          <a:lstStyle/>
          <a:p>
            <a:r>
              <a:rPr lang="tr-TR" dirty="0"/>
              <a:t>30.Adım XML,JSON, </a:t>
            </a:r>
            <a:r>
              <a:rPr lang="tr-TR" dirty="0" err="1"/>
              <a:t>Yaml</a:t>
            </a:r>
            <a:r>
              <a:rPr lang="tr-TR" dirty="0"/>
              <a:t>, http, server, Java JDK Nedir? </a:t>
            </a:r>
          </a:p>
        </p:txBody>
      </p:sp>
      <p:sp>
        <p:nvSpPr>
          <p:cNvPr id="3" name="İçerik Yer Tutucusu 2">
            <a:extLst>
              <a:ext uri="{FF2B5EF4-FFF2-40B4-BE49-F238E27FC236}">
                <a16:creationId xmlns:a16="http://schemas.microsoft.com/office/drawing/2014/main" id="{FA2E94FF-1813-0208-A539-6EFC57652F1D}"/>
              </a:ext>
            </a:extLst>
          </p:cNvPr>
          <p:cNvSpPr>
            <a:spLocks noGrp="1"/>
          </p:cNvSpPr>
          <p:nvPr>
            <p:ph idx="1"/>
          </p:nvPr>
        </p:nvSpPr>
        <p:spPr/>
        <p:txBody>
          <a:bodyPr>
            <a:normAutofit fontScale="62500" lnSpcReduction="20000"/>
          </a:bodyPr>
          <a:lstStyle/>
          <a:p>
            <a:r>
              <a:rPr lang="tr-TR" dirty="0"/>
              <a:t>XML, Genişletilebilir İşaretleme Dili anlamına gelir. HTML gibi, verileri yapılandırmak ve organize etmek için kullanılan bir işaretleme dilidir.</a:t>
            </a:r>
          </a:p>
          <a:p>
            <a:r>
              <a:rPr lang="tr-TR" dirty="0"/>
              <a:t>JSON, veri depolama ve transferi için kullanılan bir metin formatıdır. Kolay okunabilir ve yazabilir olması sayesinde, veri alışverişini kolaylaştırır.</a:t>
            </a:r>
          </a:p>
          <a:p>
            <a:r>
              <a:rPr lang="tr-TR" dirty="0"/>
              <a:t>"YAML İşaretleme Dili Değildir" anlamına gelen YAML (aslen "Başka Bir İşaretleme Dili" olmasına rağmen), serileştirme dilidir. Karmaşık işaretleme dili öğeleri yerine girintiler ve boşluklar kullanarak veri yapısını tanımlar. Bu sayede kolayca okunabilir ve yazılır.</a:t>
            </a:r>
          </a:p>
          <a:p>
            <a:r>
              <a:rPr lang="tr-TR" dirty="0"/>
              <a:t>HTTP, "</a:t>
            </a:r>
            <a:r>
              <a:rPr lang="tr-TR" dirty="0" err="1"/>
              <a:t>Hiper</a:t>
            </a:r>
            <a:r>
              <a:rPr lang="tr-TR" dirty="0"/>
              <a:t> Metin Transfer Protokolü" anlamına gelir. 1990 yılından beri internette web sayfalarının görüntülenmesini sağlayan bir iletişim protokolüdür.</a:t>
            </a:r>
          </a:p>
          <a:p>
            <a:r>
              <a:rPr lang="tr-TR" dirty="0"/>
              <a:t>Sunucu, Türkçede "server" kelimesinin karşılığıdır. Bilgisayar ağlarında, diğer cihazlara veya programlara çeşitli hizmetler sunan özel bilgisayarlara verilen isimdir. Bu cihazlara "istemci" denir ve sunucudan hizmet almak için talep gönderirler.</a:t>
            </a:r>
          </a:p>
          <a:p>
            <a:r>
              <a:rPr lang="tr-TR" dirty="0"/>
              <a:t>Java JDK, </a:t>
            </a:r>
            <a:r>
              <a:rPr lang="tr-TR" dirty="0" err="1"/>
              <a:t>java</a:t>
            </a:r>
            <a:r>
              <a:rPr lang="tr-TR" dirty="0"/>
              <a:t> programı geliştirmek için gereken araçları içeren bir yazılım paketidir.  Java kodlarını (</a:t>
            </a:r>
            <a:r>
              <a:rPr lang="tr-TR" dirty="0" err="1"/>
              <a:t>bytecode</a:t>
            </a:r>
            <a:r>
              <a:rPr lang="tr-TR" dirty="0"/>
              <a:t>) işletim sisteminin anlayabileceği dile çevirir ve çalıştırır.</a:t>
            </a:r>
          </a:p>
          <a:p>
            <a:endParaRPr lang="tr-TR" dirty="0"/>
          </a:p>
          <a:p>
            <a:endParaRPr lang="tr-TR" dirty="0"/>
          </a:p>
        </p:txBody>
      </p:sp>
    </p:spTree>
    <p:extLst>
      <p:ext uri="{BB962C8B-B14F-4D97-AF65-F5344CB8AC3E}">
        <p14:creationId xmlns:p14="http://schemas.microsoft.com/office/powerpoint/2010/main" val="30440012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4DDF87F-B8A5-9660-6888-5E9DAB485B91}"/>
              </a:ext>
            </a:extLst>
          </p:cNvPr>
          <p:cNvSpPr>
            <a:spLocks noGrp="1"/>
          </p:cNvSpPr>
          <p:nvPr>
            <p:ph type="title"/>
          </p:nvPr>
        </p:nvSpPr>
        <p:spPr/>
        <p:txBody>
          <a:bodyPr>
            <a:normAutofit fontScale="90000"/>
          </a:bodyPr>
          <a:lstStyle/>
          <a:p>
            <a:r>
              <a:rPr lang="tr-TR" dirty="0"/>
              <a:t>31.Adım </a:t>
            </a:r>
            <a:r>
              <a:rPr lang="tr-TR" dirty="0" err="1"/>
              <a:t>Maven</a:t>
            </a:r>
            <a:r>
              <a:rPr lang="tr-TR" dirty="0"/>
              <a:t> Nedir? </a:t>
            </a:r>
            <a:r>
              <a:rPr lang="tr-TR" dirty="0" err="1"/>
              <a:t>Maven’de</a:t>
            </a:r>
            <a:r>
              <a:rPr lang="tr-TR" dirty="0"/>
              <a:t> </a:t>
            </a:r>
            <a:r>
              <a:rPr lang="tr-TR" i="1" dirty="0" err="1"/>
              <a:t>clean</a:t>
            </a:r>
            <a:r>
              <a:rPr lang="tr-TR" i="1" dirty="0"/>
              <a:t> </a:t>
            </a:r>
            <a:r>
              <a:rPr lang="tr-TR" i="1" dirty="0" err="1"/>
              <a:t>install</a:t>
            </a:r>
            <a:r>
              <a:rPr lang="tr-TR" i="1" dirty="0"/>
              <a:t> </a:t>
            </a:r>
            <a:r>
              <a:rPr lang="tr-TR" dirty="0"/>
              <a:t>Ne İşe Yarar?</a:t>
            </a:r>
          </a:p>
        </p:txBody>
      </p:sp>
      <p:sp>
        <p:nvSpPr>
          <p:cNvPr id="3" name="İçerik Yer Tutucusu 2">
            <a:extLst>
              <a:ext uri="{FF2B5EF4-FFF2-40B4-BE49-F238E27FC236}">
                <a16:creationId xmlns:a16="http://schemas.microsoft.com/office/drawing/2014/main" id="{56F96588-0A3F-8FDC-42EA-1216E0A79B33}"/>
              </a:ext>
            </a:extLst>
          </p:cNvPr>
          <p:cNvSpPr>
            <a:spLocks noGrp="1"/>
          </p:cNvSpPr>
          <p:nvPr>
            <p:ph idx="1"/>
          </p:nvPr>
        </p:nvSpPr>
        <p:spPr/>
        <p:txBody>
          <a:bodyPr/>
          <a:lstStyle/>
          <a:p>
            <a:r>
              <a:rPr lang="tr-TR" dirty="0" err="1"/>
              <a:t>Maven</a:t>
            </a:r>
            <a:r>
              <a:rPr lang="tr-TR" dirty="0"/>
              <a:t>, özellikle Java projeleri için kullanılan bir proje yönetim aracı ve derleme otomasyon aracıdır. Projenizin geliştirilmesini kolaylaştırır, standartlaştırır ve proje bağımlılıklarını yönetmenize yardımcı olur.</a:t>
            </a:r>
          </a:p>
          <a:p>
            <a:pPr marL="0" indent="0">
              <a:buNone/>
            </a:pPr>
            <a:r>
              <a:rPr lang="tr-TR" i="1" dirty="0" err="1"/>
              <a:t>mvn</a:t>
            </a:r>
            <a:r>
              <a:rPr lang="tr-TR" i="1" dirty="0"/>
              <a:t> </a:t>
            </a:r>
            <a:r>
              <a:rPr lang="tr-TR" i="1" dirty="0" err="1"/>
              <a:t>clean</a:t>
            </a:r>
            <a:r>
              <a:rPr lang="tr-TR" i="1" dirty="0"/>
              <a:t> </a:t>
            </a:r>
            <a:r>
              <a:rPr lang="tr-TR" i="1" dirty="0" err="1"/>
              <a:t>install</a:t>
            </a:r>
            <a:r>
              <a:rPr lang="tr-TR" dirty="0"/>
              <a:t>:</a:t>
            </a:r>
          </a:p>
          <a:p>
            <a:r>
              <a:rPr lang="tr-TR" i="1" dirty="0" err="1"/>
              <a:t>clean</a:t>
            </a:r>
            <a:r>
              <a:rPr lang="tr-TR" dirty="0"/>
              <a:t> işlemi, projenin daha önceki derlemelerinden kalan dosyaları temizler.</a:t>
            </a:r>
          </a:p>
          <a:p>
            <a:r>
              <a:rPr lang="tr-TR" i="1" dirty="0" err="1"/>
              <a:t>İnstall</a:t>
            </a:r>
            <a:r>
              <a:rPr lang="tr-TR" i="1" dirty="0"/>
              <a:t> </a:t>
            </a:r>
            <a:r>
              <a:rPr lang="tr-TR" dirty="0"/>
              <a:t>işlemi, projenin derler ve paketler</a:t>
            </a:r>
            <a:endParaRPr lang="tr-TR" i="1" dirty="0"/>
          </a:p>
        </p:txBody>
      </p:sp>
    </p:spTree>
    <p:extLst>
      <p:ext uri="{BB962C8B-B14F-4D97-AF65-F5344CB8AC3E}">
        <p14:creationId xmlns:p14="http://schemas.microsoft.com/office/powerpoint/2010/main" val="40659926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E0C8C88-ABA5-7801-24AB-286A6FE9997A}"/>
              </a:ext>
            </a:extLst>
          </p:cNvPr>
          <p:cNvSpPr>
            <a:spLocks noGrp="1"/>
          </p:cNvSpPr>
          <p:nvPr>
            <p:ph type="title"/>
          </p:nvPr>
        </p:nvSpPr>
        <p:spPr/>
        <p:txBody>
          <a:bodyPr>
            <a:normAutofit fontScale="90000"/>
          </a:bodyPr>
          <a:lstStyle/>
          <a:p>
            <a:r>
              <a:rPr lang="tr-TR" dirty="0"/>
              <a:t>32.Adım </a:t>
            </a:r>
            <a:r>
              <a:rPr lang="tr-TR" dirty="0" err="1"/>
              <a:t>Docker</a:t>
            </a:r>
            <a:r>
              <a:rPr lang="tr-TR" dirty="0"/>
              <a:t> Nedir? </a:t>
            </a:r>
            <a:r>
              <a:rPr lang="tr-TR" dirty="0" err="1"/>
              <a:t>Docker</a:t>
            </a:r>
            <a:r>
              <a:rPr lang="tr-TR" dirty="0"/>
              <a:t> </a:t>
            </a:r>
            <a:r>
              <a:rPr lang="tr-TR" dirty="0" err="1"/>
              <a:t>Daemon</a:t>
            </a:r>
            <a:r>
              <a:rPr lang="tr-TR" dirty="0"/>
              <a:t>, </a:t>
            </a:r>
            <a:r>
              <a:rPr lang="tr-TR" dirty="0" err="1"/>
              <a:t>Docker</a:t>
            </a:r>
            <a:r>
              <a:rPr lang="tr-TR" dirty="0"/>
              <a:t> CLI Ne İş Yapar?</a:t>
            </a:r>
          </a:p>
        </p:txBody>
      </p:sp>
      <p:sp>
        <p:nvSpPr>
          <p:cNvPr id="3" name="İçerik Yer Tutucusu 2">
            <a:extLst>
              <a:ext uri="{FF2B5EF4-FFF2-40B4-BE49-F238E27FC236}">
                <a16:creationId xmlns:a16="http://schemas.microsoft.com/office/drawing/2014/main" id="{97FE32E9-2FE1-E2D6-C172-F263D69307EC}"/>
              </a:ext>
            </a:extLst>
          </p:cNvPr>
          <p:cNvSpPr>
            <a:spLocks noGrp="1"/>
          </p:cNvSpPr>
          <p:nvPr>
            <p:ph idx="1"/>
          </p:nvPr>
        </p:nvSpPr>
        <p:spPr/>
        <p:txBody>
          <a:bodyPr>
            <a:normAutofit fontScale="70000" lnSpcReduction="20000"/>
          </a:bodyPr>
          <a:lstStyle/>
          <a:p>
            <a:r>
              <a:rPr lang="tr-TR" dirty="0" err="1"/>
              <a:t>Docker</a:t>
            </a:r>
            <a:r>
              <a:rPr lang="tr-TR" dirty="0"/>
              <a:t>, yazılım geliştirme ve dağıtım sürecini kolaylaştıran açık kaynaklı bir platformdur. Uygulamaları standart birimler olan "konteynerler" içinde paketleyerek çalıştırılmasını sağlar. Bu </a:t>
            </a:r>
            <a:r>
              <a:rPr lang="tr-TR" dirty="0" err="1"/>
              <a:t>konteynerlar</a:t>
            </a:r>
            <a:r>
              <a:rPr lang="tr-TR" dirty="0"/>
              <a:t>, bir uygulamanın çalışması için gereken tüm kodu, kitaplıkları ve bağımlılıkları içerir.</a:t>
            </a:r>
          </a:p>
          <a:p>
            <a:r>
              <a:rPr lang="tr-TR" dirty="0" err="1"/>
              <a:t>Docker</a:t>
            </a:r>
            <a:r>
              <a:rPr lang="tr-TR" dirty="0"/>
              <a:t> </a:t>
            </a:r>
            <a:r>
              <a:rPr lang="tr-TR" dirty="0" err="1"/>
              <a:t>daemon</a:t>
            </a:r>
            <a:r>
              <a:rPr lang="tr-TR" dirty="0"/>
              <a:t>, </a:t>
            </a:r>
            <a:r>
              <a:rPr lang="tr-TR" dirty="0" err="1"/>
              <a:t>Docker</a:t>
            </a:r>
            <a:r>
              <a:rPr lang="tr-TR" dirty="0"/>
              <a:t> platformunun arka planda çalışan çekirdeği niteliğindeki bir programdır. </a:t>
            </a:r>
            <a:r>
              <a:rPr lang="tr-TR" dirty="0" err="1"/>
              <a:t>Docker</a:t>
            </a:r>
            <a:r>
              <a:rPr lang="tr-TR" dirty="0"/>
              <a:t> </a:t>
            </a:r>
            <a:r>
              <a:rPr lang="tr-TR" dirty="0" err="1"/>
              <a:t>daemon'ı</a:t>
            </a:r>
            <a:r>
              <a:rPr lang="tr-TR" dirty="0"/>
              <a:t>, </a:t>
            </a:r>
            <a:r>
              <a:rPr lang="tr-TR" dirty="0" err="1"/>
              <a:t>Docker</a:t>
            </a:r>
            <a:r>
              <a:rPr lang="tr-TR" dirty="0"/>
              <a:t> </a:t>
            </a:r>
            <a:r>
              <a:rPr lang="tr-TR" dirty="0" err="1"/>
              <a:t>host'unun</a:t>
            </a:r>
            <a:r>
              <a:rPr lang="tr-TR" dirty="0"/>
              <a:t> işletim sisteminin arka planında sürekli olarak çalışır. Kullanıcılar </a:t>
            </a:r>
            <a:r>
              <a:rPr lang="tr-TR" dirty="0" err="1"/>
              <a:t>Docker</a:t>
            </a:r>
            <a:r>
              <a:rPr lang="tr-TR" dirty="0"/>
              <a:t> </a:t>
            </a:r>
            <a:r>
              <a:rPr lang="tr-TR" dirty="0" err="1"/>
              <a:t>daemon</a:t>
            </a:r>
            <a:r>
              <a:rPr lang="tr-TR" dirty="0"/>
              <a:t> ile doğrudan etkileşime girmez, bunun yerine komutlar aracılığıyla istek gönderir. </a:t>
            </a:r>
            <a:r>
              <a:rPr lang="tr-TR" dirty="0" err="1"/>
              <a:t>Docker</a:t>
            </a:r>
            <a:r>
              <a:rPr lang="tr-TR" dirty="0"/>
              <a:t> </a:t>
            </a:r>
            <a:r>
              <a:rPr lang="tr-TR" dirty="0" err="1"/>
              <a:t>daemon</a:t>
            </a:r>
            <a:r>
              <a:rPr lang="tr-TR" dirty="0"/>
              <a:t> bu istekleri işleyerek </a:t>
            </a:r>
            <a:r>
              <a:rPr lang="tr-TR" dirty="0" err="1"/>
              <a:t>konteynerları</a:t>
            </a:r>
            <a:r>
              <a:rPr lang="tr-TR" dirty="0"/>
              <a:t> yönetir.</a:t>
            </a:r>
          </a:p>
          <a:p>
            <a:r>
              <a:rPr lang="tr-TR" dirty="0" err="1"/>
              <a:t>Docker</a:t>
            </a:r>
            <a:r>
              <a:rPr lang="tr-TR" dirty="0"/>
              <a:t> CLI (Komut Satırı </a:t>
            </a:r>
            <a:r>
              <a:rPr lang="tr-TR" dirty="0" err="1"/>
              <a:t>Arayüzü</a:t>
            </a:r>
            <a:r>
              <a:rPr lang="tr-TR" dirty="0"/>
              <a:t>), </a:t>
            </a:r>
            <a:r>
              <a:rPr lang="tr-TR" dirty="0" err="1"/>
              <a:t>Docker</a:t>
            </a:r>
            <a:r>
              <a:rPr lang="tr-TR" dirty="0"/>
              <a:t> </a:t>
            </a:r>
            <a:r>
              <a:rPr lang="tr-TR" dirty="0" err="1"/>
              <a:t>daemon</a:t>
            </a:r>
            <a:r>
              <a:rPr lang="tr-TR" dirty="0"/>
              <a:t> ile iletişim kurmanızı sağlayan araçtır. Bir nevi tercüman görevi görür. Siz komutları </a:t>
            </a:r>
            <a:r>
              <a:rPr lang="tr-TR" dirty="0" err="1"/>
              <a:t>Docker</a:t>
            </a:r>
            <a:r>
              <a:rPr lang="tr-TR" dirty="0"/>
              <a:t> </a:t>
            </a:r>
            <a:r>
              <a:rPr lang="tr-TR" dirty="0" err="1"/>
              <a:t>CLI'a</a:t>
            </a:r>
            <a:r>
              <a:rPr lang="tr-TR" dirty="0"/>
              <a:t> girersiniz, </a:t>
            </a:r>
            <a:r>
              <a:rPr lang="tr-TR" dirty="0" err="1"/>
              <a:t>Docker</a:t>
            </a:r>
            <a:r>
              <a:rPr lang="tr-TR" dirty="0"/>
              <a:t> CLI ise bu komutları </a:t>
            </a:r>
            <a:r>
              <a:rPr lang="tr-TR" dirty="0" err="1"/>
              <a:t>Docker</a:t>
            </a:r>
            <a:r>
              <a:rPr lang="tr-TR" dirty="0"/>
              <a:t> </a:t>
            </a:r>
            <a:r>
              <a:rPr lang="tr-TR" dirty="0" err="1"/>
              <a:t>daemon'a</a:t>
            </a:r>
            <a:r>
              <a:rPr lang="tr-TR" dirty="0"/>
              <a:t> iletir ve </a:t>
            </a:r>
            <a:r>
              <a:rPr lang="tr-TR" dirty="0" err="1"/>
              <a:t>daemon'ın</a:t>
            </a:r>
            <a:r>
              <a:rPr lang="tr-TR" dirty="0"/>
              <a:t> verdiği cevapları size geri döndürür.</a:t>
            </a:r>
          </a:p>
        </p:txBody>
      </p:sp>
    </p:spTree>
    <p:extLst>
      <p:ext uri="{BB962C8B-B14F-4D97-AF65-F5344CB8AC3E}">
        <p14:creationId xmlns:p14="http://schemas.microsoft.com/office/powerpoint/2010/main" val="21935045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CC0C88F-D007-3EEE-42CA-AF383A905F6A}"/>
              </a:ext>
            </a:extLst>
          </p:cNvPr>
          <p:cNvSpPr>
            <a:spLocks noGrp="1"/>
          </p:cNvSpPr>
          <p:nvPr>
            <p:ph type="title"/>
          </p:nvPr>
        </p:nvSpPr>
        <p:spPr/>
        <p:txBody>
          <a:bodyPr/>
          <a:lstStyle/>
          <a:p>
            <a:r>
              <a:rPr lang="tr-TR" dirty="0"/>
              <a:t>38.Adım </a:t>
            </a:r>
            <a:r>
              <a:rPr lang="tr-TR" dirty="0" err="1"/>
              <a:t>SonarQube</a:t>
            </a:r>
            <a:r>
              <a:rPr lang="tr-TR" dirty="0"/>
              <a:t> Nedir?</a:t>
            </a:r>
          </a:p>
        </p:txBody>
      </p:sp>
      <p:sp>
        <p:nvSpPr>
          <p:cNvPr id="3" name="İçerik Yer Tutucusu 2">
            <a:extLst>
              <a:ext uri="{FF2B5EF4-FFF2-40B4-BE49-F238E27FC236}">
                <a16:creationId xmlns:a16="http://schemas.microsoft.com/office/drawing/2014/main" id="{9875877E-F1F1-0D62-13CA-021F13BA4AA8}"/>
              </a:ext>
            </a:extLst>
          </p:cNvPr>
          <p:cNvSpPr>
            <a:spLocks noGrp="1"/>
          </p:cNvSpPr>
          <p:nvPr>
            <p:ph idx="1"/>
          </p:nvPr>
        </p:nvSpPr>
        <p:spPr/>
        <p:txBody>
          <a:bodyPr>
            <a:normAutofit fontScale="92500"/>
          </a:bodyPr>
          <a:lstStyle/>
          <a:p>
            <a:r>
              <a:rPr lang="tr-TR" dirty="0" err="1"/>
              <a:t>SonarQube</a:t>
            </a:r>
            <a:r>
              <a:rPr lang="tr-TR" dirty="0"/>
              <a:t>, yazılım geliştirme ekiplerinin kod kalitesini, güvenliğini ve karmaşıklığını analiz etmelerine yardımcı olan açık kaynaklı bir platformdur. Statik kod analizi ve otomatik incelemeler yoluyla kodunuzdaki hataları, kod kokularını(</a:t>
            </a:r>
            <a:r>
              <a:rPr lang="tr-TR" dirty="0" err="1"/>
              <a:t>smell</a:t>
            </a:r>
            <a:r>
              <a:rPr lang="tr-TR" dirty="0"/>
              <a:t>) ve güvenlik açıklarını tespit eder.</a:t>
            </a:r>
          </a:p>
          <a:p>
            <a:r>
              <a:rPr lang="tr-TR" dirty="0"/>
              <a:t>Statik Kod Analizi: Kodunuzun derlenmeden önce analizini yaparak potansiyel hataları, kod tekrarlarını, karmaşıklığı ve güvenlik açıklarını tespit eder.</a:t>
            </a:r>
          </a:p>
          <a:p>
            <a:r>
              <a:rPr lang="tr-TR" dirty="0"/>
              <a:t>Otomatik incelemeler: Kodunuzdaki kod kokularını ve hataları otomatik olarak bulur ve düzeltmeniz için öneriler sunar.</a:t>
            </a:r>
          </a:p>
          <a:p>
            <a:endParaRPr lang="tr-TR" dirty="0"/>
          </a:p>
        </p:txBody>
      </p:sp>
    </p:spTree>
    <p:extLst>
      <p:ext uri="{BB962C8B-B14F-4D97-AF65-F5344CB8AC3E}">
        <p14:creationId xmlns:p14="http://schemas.microsoft.com/office/powerpoint/2010/main" val="316966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1FCC8E-2A0A-A58A-37F5-09AEFB8969AF}"/>
              </a:ext>
            </a:extLst>
          </p:cNvPr>
          <p:cNvSpPr>
            <a:spLocks noGrp="1"/>
          </p:cNvSpPr>
          <p:nvPr>
            <p:ph type="title"/>
          </p:nvPr>
        </p:nvSpPr>
        <p:spPr/>
        <p:txBody>
          <a:bodyPr/>
          <a:lstStyle/>
          <a:p>
            <a:r>
              <a:rPr lang="tr-TR" dirty="0"/>
              <a:t>41.Adım </a:t>
            </a:r>
            <a:r>
              <a:rPr lang="tr-TR" dirty="0" err="1"/>
              <a:t>GitLab</a:t>
            </a:r>
            <a:r>
              <a:rPr lang="tr-TR" dirty="0"/>
              <a:t> Nedir?</a:t>
            </a:r>
          </a:p>
        </p:txBody>
      </p:sp>
      <p:sp>
        <p:nvSpPr>
          <p:cNvPr id="3" name="İçerik Yer Tutucusu 2">
            <a:extLst>
              <a:ext uri="{FF2B5EF4-FFF2-40B4-BE49-F238E27FC236}">
                <a16:creationId xmlns:a16="http://schemas.microsoft.com/office/drawing/2014/main" id="{843AA1A9-B610-E5D2-A4F0-C3C27416DD36}"/>
              </a:ext>
            </a:extLst>
          </p:cNvPr>
          <p:cNvSpPr>
            <a:spLocks noGrp="1"/>
          </p:cNvSpPr>
          <p:nvPr>
            <p:ph idx="1"/>
          </p:nvPr>
        </p:nvSpPr>
        <p:spPr/>
        <p:txBody>
          <a:bodyPr/>
          <a:lstStyle/>
          <a:p>
            <a:r>
              <a:rPr lang="tr-TR" dirty="0" err="1"/>
              <a:t>GitLab</a:t>
            </a:r>
            <a:r>
              <a:rPr lang="tr-TR" dirty="0"/>
              <a:t>, kod depolama, sürüm kontrolü, proje yönetimi, CI/CD (</a:t>
            </a:r>
            <a:r>
              <a:rPr lang="tr-TR" dirty="0" err="1"/>
              <a:t>Continuous</a:t>
            </a:r>
            <a:r>
              <a:rPr lang="tr-TR" dirty="0"/>
              <a:t> Integration/</a:t>
            </a:r>
            <a:r>
              <a:rPr lang="tr-TR" dirty="0" err="1"/>
              <a:t>Continuous</a:t>
            </a:r>
            <a:r>
              <a:rPr lang="tr-TR" dirty="0"/>
              <a:t> Deployment) gibi yazılım geliştirme süreçlerini destekleyen bir web tabanlı Git platformudur. Genellikle büyük ve küçük ölçekli yazılım projeleri için kullanılır ve açık kaynaklı bir yazılımdır. </a:t>
            </a:r>
            <a:r>
              <a:rPr lang="tr-TR" dirty="0" err="1"/>
              <a:t>GitLab</a:t>
            </a:r>
            <a:r>
              <a:rPr lang="tr-TR" dirty="0"/>
              <a:t>, </a:t>
            </a:r>
            <a:r>
              <a:rPr lang="tr-TR" dirty="0" err="1"/>
              <a:t>GitHub'a</a:t>
            </a:r>
            <a:r>
              <a:rPr lang="tr-TR" dirty="0"/>
              <a:t> benzer özelliklere sahip olsa da bazı farklılıkları ve ek özellikleri de bulunmaktadır.</a:t>
            </a:r>
          </a:p>
        </p:txBody>
      </p:sp>
    </p:spTree>
    <p:extLst>
      <p:ext uri="{BB962C8B-B14F-4D97-AF65-F5344CB8AC3E}">
        <p14:creationId xmlns:p14="http://schemas.microsoft.com/office/powerpoint/2010/main" val="1303734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214034C-3DD5-5D3C-3288-C5AA9AAFA55B}"/>
              </a:ext>
            </a:extLst>
          </p:cNvPr>
          <p:cNvSpPr>
            <a:spLocks noGrp="1"/>
          </p:cNvSpPr>
          <p:nvPr>
            <p:ph type="title"/>
          </p:nvPr>
        </p:nvSpPr>
        <p:spPr/>
        <p:txBody>
          <a:bodyPr/>
          <a:lstStyle/>
          <a:p>
            <a:r>
              <a:rPr lang="tr-TR" dirty="0"/>
              <a:t>42.Adım </a:t>
            </a:r>
            <a:r>
              <a:rPr lang="tr-TR" dirty="0" err="1"/>
              <a:t>GitHub</a:t>
            </a:r>
            <a:r>
              <a:rPr lang="tr-TR" dirty="0"/>
              <a:t> ile CI/CD İlişkisi</a:t>
            </a:r>
          </a:p>
        </p:txBody>
      </p:sp>
      <p:sp>
        <p:nvSpPr>
          <p:cNvPr id="3" name="İçerik Yer Tutucusu 2">
            <a:extLst>
              <a:ext uri="{FF2B5EF4-FFF2-40B4-BE49-F238E27FC236}">
                <a16:creationId xmlns:a16="http://schemas.microsoft.com/office/drawing/2014/main" id="{49F1F0CA-2212-7B2F-4E44-E9B738E62193}"/>
              </a:ext>
            </a:extLst>
          </p:cNvPr>
          <p:cNvSpPr>
            <a:spLocks noGrp="1"/>
          </p:cNvSpPr>
          <p:nvPr>
            <p:ph idx="1"/>
          </p:nvPr>
        </p:nvSpPr>
        <p:spPr/>
        <p:txBody>
          <a:bodyPr/>
          <a:lstStyle/>
          <a:p>
            <a:r>
              <a:rPr lang="tr-TR" dirty="0" err="1"/>
              <a:t>GitLab</a:t>
            </a:r>
            <a:r>
              <a:rPr lang="tr-TR" dirty="0"/>
              <a:t> ile CI/CD (</a:t>
            </a:r>
            <a:r>
              <a:rPr lang="tr-TR" dirty="0" err="1"/>
              <a:t>Continuous</a:t>
            </a:r>
            <a:r>
              <a:rPr lang="tr-TR" dirty="0"/>
              <a:t> Integration/</a:t>
            </a:r>
            <a:r>
              <a:rPr lang="tr-TR" dirty="0" err="1"/>
              <a:t>Continuous</a:t>
            </a:r>
            <a:r>
              <a:rPr lang="tr-TR" dirty="0"/>
              <a:t> Deployment) süreçleri, yazılım geliştirme süreçlerini </a:t>
            </a:r>
            <a:r>
              <a:rPr lang="tr-TR" dirty="0" err="1"/>
              <a:t>otomatize</a:t>
            </a:r>
            <a:r>
              <a:rPr lang="tr-TR" dirty="0"/>
              <a:t> ederek yazılımın kalitesini artırmayı, hızlı ve güvenilir bir şekilde dağıtımını sağlamayı amaçlar. </a:t>
            </a:r>
            <a:r>
              <a:rPr lang="tr-TR" dirty="0" err="1"/>
              <a:t>GitLab</a:t>
            </a:r>
            <a:r>
              <a:rPr lang="tr-TR" dirty="0"/>
              <a:t>, bu süreçleri entegre etmek için kapsamlı araçlar ve özellikler sunar. </a:t>
            </a:r>
          </a:p>
        </p:txBody>
      </p:sp>
    </p:spTree>
    <p:extLst>
      <p:ext uri="{BB962C8B-B14F-4D97-AF65-F5344CB8AC3E}">
        <p14:creationId xmlns:p14="http://schemas.microsoft.com/office/powerpoint/2010/main" val="31136363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D6D0893-0CFA-304B-9FBD-E5A51229B309}"/>
              </a:ext>
            </a:extLst>
          </p:cNvPr>
          <p:cNvSpPr>
            <a:spLocks noGrp="1"/>
          </p:cNvSpPr>
          <p:nvPr>
            <p:ph type="title"/>
          </p:nvPr>
        </p:nvSpPr>
        <p:spPr/>
        <p:txBody>
          <a:bodyPr/>
          <a:lstStyle/>
          <a:p>
            <a:r>
              <a:rPr lang="tr-TR" dirty="0"/>
              <a:t>43.Adım </a:t>
            </a:r>
            <a:r>
              <a:rPr lang="tr-TR" dirty="0" err="1"/>
              <a:t>Runner</a:t>
            </a:r>
            <a:r>
              <a:rPr lang="tr-TR" dirty="0"/>
              <a:t> Nedir?</a:t>
            </a:r>
          </a:p>
        </p:txBody>
      </p:sp>
      <p:sp>
        <p:nvSpPr>
          <p:cNvPr id="3" name="İçerik Yer Tutucusu 2">
            <a:extLst>
              <a:ext uri="{FF2B5EF4-FFF2-40B4-BE49-F238E27FC236}">
                <a16:creationId xmlns:a16="http://schemas.microsoft.com/office/drawing/2014/main" id="{3C219746-898F-25DE-A7DE-60DF622EAC02}"/>
              </a:ext>
            </a:extLst>
          </p:cNvPr>
          <p:cNvSpPr>
            <a:spLocks noGrp="1"/>
          </p:cNvSpPr>
          <p:nvPr>
            <p:ph idx="1"/>
          </p:nvPr>
        </p:nvSpPr>
        <p:spPr/>
        <p:txBody>
          <a:bodyPr/>
          <a:lstStyle/>
          <a:p>
            <a:r>
              <a:rPr lang="tr-TR" dirty="0" err="1"/>
              <a:t>GitLab</a:t>
            </a:r>
            <a:r>
              <a:rPr lang="tr-TR" dirty="0"/>
              <a:t> </a:t>
            </a:r>
            <a:r>
              <a:rPr lang="tr-TR" dirty="0" err="1"/>
              <a:t>Runner</a:t>
            </a:r>
            <a:r>
              <a:rPr lang="tr-TR" dirty="0"/>
              <a:t>, yazılım geliştirme sürecinizi otomatikleştirmeye yardımcı olan açık kaynaklı bir araçtır. </a:t>
            </a:r>
            <a:r>
              <a:rPr lang="tr-TR" dirty="0" err="1"/>
              <a:t>GitLab</a:t>
            </a:r>
            <a:r>
              <a:rPr lang="tr-TR" dirty="0"/>
              <a:t> CI/CD ile birlikte çalışarak kodunuzda değişiklik yapıldığında otomatik olarak testler, derlemeler ve dağıtımlar gibi işlemleri gerçekleştirir.</a:t>
            </a:r>
            <a:br>
              <a:rPr lang="tr-TR" dirty="0"/>
            </a:br>
            <a:br>
              <a:rPr lang="tr-TR" dirty="0"/>
            </a:br>
            <a:endParaRPr lang="tr-TR" dirty="0"/>
          </a:p>
        </p:txBody>
      </p:sp>
    </p:spTree>
    <p:extLst>
      <p:ext uri="{BB962C8B-B14F-4D97-AF65-F5344CB8AC3E}">
        <p14:creationId xmlns:p14="http://schemas.microsoft.com/office/powerpoint/2010/main" val="3656142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63DD3A5-3BDC-8B5B-7661-0262B58B6A77}"/>
              </a:ext>
            </a:extLst>
          </p:cNvPr>
          <p:cNvSpPr>
            <a:spLocks noGrp="1"/>
          </p:cNvSpPr>
          <p:nvPr>
            <p:ph type="title"/>
          </p:nvPr>
        </p:nvSpPr>
        <p:spPr/>
        <p:txBody>
          <a:bodyPr/>
          <a:lstStyle/>
          <a:p>
            <a:r>
              <a:rPr lang="tr-TR" dirty="0"/>
              <a:t>44.Adım SSH Nedir?</a:t>
            </a:r>
          </a:p>
        </p:txBody>
      </p:sp>
      <p:sp>
        <p:nvSpPr>
          <p:cNvPr id="3" name="İçerik Yer Tutucusu 2">
            <a:extLst>
              <a:ext uri="{FF2B5EF4-FFF2-40B4-BE49-F238E27FC236}">
                <a16:creationId xmlns:a16="http://schemas.microsoft.com/office/drawing/2014/main" id="{4C301F76-A5D0-6D7C-FE63-6969933EC199}"/>
              </a:ext>
            </a:extLst>
          </p:cNvPr>
          <p:cNvSpPr>
            <a:spLocks noGrp="1"/>
          </p:cNvSpPr>
          <p:nvPr>
            <p:ph idx="1"/>
          </p:nvPr>
        </p:nvSpPr>
        <p:spPr/>
        <p:txBody>
          <a:bodyPr>
            <a:normAutofit lnSpcReduction="10000"/>
          </a:bodyPr>
          <a:lstStyle/>
          <a:p>
            <a:r>
              <a:rPr lang="tr-TR" dirty="0"/>
              <a:t>SSH, </a:t>
            </a:r>
            <a:r>
              <a:rPr lang="tr-TR" dirty="0" err="1"/>
              <a:t>Secure</a:t>
            </a:r>
            <a:r>
              <a:rPr lang="tr-TR" dirty="0"/>
              <a:t> Shell'in kısaltmasıdır. Güvenli kabuk anlamına gelir. SSH, iki bilgisayar arasında güvenli bir bağlantı kurmak için kullanılan bir ağ protokolüdür. Bu protokol, tüm verileri şifreleyerek gönderir ve alır. Bu sayede, yetkisiz kişilerin verileri ele geçirmesi ve okuması engellenir.</a:t>
            </a:r>
          </a:p>
          <a:p>
            <a:r>
              <a:rPr lang="tr-TR" dirty="0"/>
              <a:t> SSH, bir bilgisayara </a:t>
            </a:r>
            <a:r>
              <a:rPr lang="tr-TR" u="sng" dirty="0"/>
              <a:t>uzaktan erişmek </a:t>
            </a:r>
            <a:r>
              <a:rPr lang="tr-TR" dirty="0"/>
              <a:t>için kullanılabilir. Bu sayede, farklı bir konumda bulunan bir bilgisayarı kontrol edebilir ve üzerinde işlem yapabilirsiniz.</a:t>
            </a:r>
          </a:p>
          <a:p>
            <a:r>
              <a:rPr lang="tr-TR" dirty="0"/>
              <a:t>SSH, iki bilgisayar arasında </a:t>
            </a:r>
            <a:r>
              <a:rPr lang="tr-TR" u="sng" dirty="0"/>
              <a:t>dosya aktarmak </a:t>
            </a:r>
            <a:r>
              <a:rPr lang="tr-TR" dirty="0"/>
              <a:t>için kullanılabilir. Bu sayede, dosyaları güvenli bir şekilde paylaşabilirsiniz.</a:t>
            </a:r>
          </a:p>
          <a:p>
            <a:endParaRPr lang="tr-TR" dirty="0"/>
          </a:p>
        </p:txBody>
      </p:sp>
    </p:spTree>
    <p:extLst>
      <p:ext uri="{BB962C8B-B14F-4D97-AF65-F5344CB8AC3E}">
        <p14:creationId xmlns:p14="http://schemas.microsoft.com/office/powerpoint/2010/main" val="29269470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dirty="0"/>
              <a:t>3.Adım Portların Kontrolü</a:t>
            </a:r>
          </a:p>
        </p:txBody>
      </p:sp>
      <p:sp>
        <p:nvSpPr>
          <p:cNvPr id="34" name="Rectangle 3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r>
              <a:rPr lang="tr-TR" sz="1700" i="1" dirty="0" err="1"/>
              <a:t>netstas</a:t>
            </a:r>
            <a:r>
              <a:rPr lang="tr-TR" sz="1700" i="1" dirty="0"/>
              <a:t> –</a:t>
            </a:r>
            <a:r>
              <a:rPr lang="tr-TR" sz="1700" i="1" dirty="0" err="1"/>
              <a:t>nlptu</a:t>
            </a:r>
            <a:r>
              <a:rPr lang="tr-TR" sz="1700" dirty="0"/>
              <a:t> komutu ile uygulamaların kullandığı portları ve adlarını listeledim.</a:t>
            </a:r>
          </a:p>
          <a:p>
            <a:endParaRPr lang="en-US" sz="1700" dirty="0"/>
          </a:p>
        </p:txBody>
      </p:sp>
      <p:pic>
        <p:nvPicPr>
          <p:cNvPr id="4" name="Resim 3">
            <a:extLst>
              <a:ext uri="{FF2B5EF4-FFF2-40B4-BE49-F238E27FC236}">
                <a16:creationId xmlns:a16="http://schemas.microsoft.com/office/drawing/2014/main" id="{B86D0D9A-8855-BE75-378C-F93840730746}"/>
              </a:ext>
            </a:extLst>
          </p:cNvPr>
          <p:cNvPicPr>
            <a:picLocks noChangeAspect="1"/>
          </p:cNvPicPr>
          <p:nvPr/>
        </p:nvPicPr>
        <p:blipFill>
          <a:blip r:embed="rId2"/>
          <a:stretch>
            <a:fillRect/>
          </a:stretch>
        </p:blipFill>
        <p:spPr>
          <a:xfrm>
            <a:off x="4726496" y="1027678"/>
            <a:ext cx="7481142" cy="4675714"/>
          </a:xfrm>
          <a:prstGeom prst="rect">
            <a:avLst/>
          </a:prstGeom>
        </p:spPr>
      </p:pic>
    </p:spTree>
    <p:extLst>
      <p:ext uri="{BB962C8B-B14F-4D97-AF65-F5344CB8AC3E}">
        <p14:creationId xmlns:p14="http://schemas.microsoft.com/office/powerpoint/2010/main" val="28104604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70311322-E293-C3D1-C8F9-DF24D741A817}"/>
              </a:ext>
            </a:extLst>
          </p:cNvPr>
          <p:cNvSpPr>
            <a:spLocks noGrp="1"/>
          </p:cNvSpPr>
          <p:nvPr>
            <p:ph type="title"/>
          </p:nvPr>
        </p:nvSpPr>
        <p:spPr>
          <a:xfrm>
            <a:off x="411480" y="991443"/>
            <a:ext cx="4443154" cy="1087819"/>
          </a:xfrm>
        </p:spPr>
        <p:txBody>
          <a:bodyPr anchor="b">
            <a:normAutofit/>
          </a:bodyPr>
          <a:lstStyle/>
          <a:p>
            <a:r>
              <a:rPr lang="tr-TR" sz="3100" dirty="0"/>
              <a:t>46.Adım </a:t>
            </a:r>
            <a:r>
              <a:rPr lang="tr-TR" sz="3100" dirty="0" err="1"/>
              <a:t>Prometheus</a:t>
            </a:r>
            <a:r>
              <a:rPr lang="tr-TR" sz="3100" dirty="0"/>
              <a:t> </a:t>
            </a:r>
            <a:r>
              <a:rPr lang="tr-TR" sz="3100" dirty="0" err="1"/>
              <a:t>Jenkins</a:t>
            </a:r>
            <a:r>
              <a:rPr lang="tr-TR" sz="3100" dirty="0"/>
              <a:t> Nedir?</a:t>
            </a:r>
          </a:p>
        </p:txBody>
      </p:sp>
      <p:sp>
        <p:nvSpPr>
          <p:cNvPr id="3083" name="Rectangle 308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5" name="Rectangle 308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33A00AA-659F-626A-1070-016E06A3B1B2}"/>
              </a:ext>
            </a:extLst>
          </p:cNvPr>
          <p:cNvSpPr>
            <a:spLocks noGrp="1"/>
          </p:cNvSpPr>
          <p:nvPr>
            <p:ph idx="1"/>
          </p:nvPr>
        </p:nvSpPr>
        <p:spPr>
          <a:xfrm>
            <a:off x="70585" y="2550164"/>
            <a:ext cx="4783483" cy="3890242"/>
          </a:xfrm>
        </p:spPr>
        <p:txBody>
          <a:bodyPr>
            <a:normAutofit/>
          </a:bodyPr>
          <a:lstStyle/>
          <a:p>
            <a:pPr>
              <a:lnSpc>
                <a:spcPct val="100000"/>
              </a:lnSpc>
            </a:pPr>
            <a:r>
              <a:rPr lang="tr-TR" sz="1700"/>
              <a:t>Prometheus, açık kaynaklı bir sistem ve uygulama izleme ve alarm yönetimi aracıdır. Özellikle Kubernetes gibi modern bulut ortamlarında kullanılmak üzere tasarlanmıştır ancak genel olarak birçok sistem ve uygulamanın izlenmesi ve performansının ölçülmesi için kullanılabilir. Prometheus'un temel amacı, sistemlerin sağlığını izlemek, performans verilerini toplamak, zaman serisi verilerini depolamak ve bu verilere dayalı olarak alarm oluşturmak ve görselleştirmektir.</a:t>
            </a:r>
          </a:p>
        </p:txBody>
      </p:sp>
      <p:pic>
        <p:nvPicPr>
          <p:cNvPr id="3076" name="Picture 4" descr="Monitoring the edge with Prometheus pt. 1 - balena Blog">
            <a:extLst>
              <a:ext uri="{FF2B5EF4-FFF2-40B4-BE49-F238E27FC236}">
                <a16:creationId xmlns:a16="http://schemas.microsoft.com/office/drawing/2014/main" id="{6F1C4DFD-FADA-F7F4-1F03-55BB4534115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14913" y="1444602"/>
            <a:ext cx="7191375" cy="40431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272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21" name="Rectangle 4113">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22" name="Rectangle 4115">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DB83FEEE-1960-108B-45C3-AC0C3B64540F}"/>
              </a:ext>
            </a:extLst>
          </p:cNvPr>
          <p:cNvSpPr>
            <a:spLocks noGrp="1"/>
          </p:cNvSpPr>
          <p:nvPr>
            <p:ph type="title"/>
          </p:nvPr>
        </p:nvSpPr>
        <p:spPr>
          <a:xfrm>
            <a:off x="841247" y="978619"/>
            <a:ext cx="3410712" cy="1106424"/>
          </a:xfrm>
        </p:spPr>
        <p:txBody>
          <a:bodyPr>
            <a:normAutofit/>
          </a:bodyPr>
          <a:lstStyle/>
          <a:p>
            <a:r>
              <a:rPr lang="tr-TR" sz="2800"/>
              <a:t>46.Adım Jenkins Nedir?</a:t>
            </a:r>
          </a:p>
        </p:txBody>
      </p:sp>
      <p:sp>
        <p:nvSpPr>
          <p:cNvPr id="4123" name="Rectangle 4117">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20" name="Rectangle 4119">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2" name="Content Placeholder 4101">
            <a:extLst>
              <a:ext uri="{FF2B5EF4-FFF2-40B4-BE49-F238E27FC236}">
                <a16:creationId xmlns:a16="http://schemas.microsoft.com/office/drawing/2014/main" id="{EEAE51E5-AD34-1BEA-853C-0F022CBF81C7}"/>
              </a:ext>
            </a:extLst>
          </p:cNvPr>
          <p:cNvSpPr>
            <a:spLocks noGrp="1"/>
          </p:cNvSpPr>
          <p:nvPr>
            <p:ph idx="1"/>
          </p:nvPr>
        </p:nvSpPr>
        <p:spPr>
          <a:xfrm>
            <a:off x="841248" y="2252870"/>
            <a:ext cx="3412219" cy="3560251"/>
          </a:xfrm>
        </p:spPr>
        <p:txBody>
          <a:bodyPr>
            <a:normAutofit/>
          </a:bodyPr>
          <a:lstStyle/>
          <a:p>
            <a:r>
              <a:rPr lang="tr-TR" sz="1700" dirty="0" err="1"/>
              <a:t>Jenkins</a:t>
            </a:r>
            <a:r>
              <a:rPr lang="tr-TR" sz="1700" dirty="0"/>
              <a:t>, açık kaynaklı bir otomasyon sunucusu ve CI/CD aracıdır. Yazılım geliştirme süreçlerini </a:t>
            </a:r>
            <a:r>
              <a:rPr lang="tr-TR" sz="1700" dirty="0" err="1"/>
              <a:t>otomatize</a:t>
            </a:r>
            <a:r>
              <a:rPr lang="tr-TR" sz="1700" dirty="0"/>
              <a:t> etmek ve yazılım projelerinin sürekli olarak test edilmesi, derlenmesi ve dağıtılmasını sağlamak için kullanılır. </a:t>
            </a:r>
            <a:r>
              <a:rPr lang="tr-TR" sz="1700" dirty="0" err="1"/>
              <a:t>Jenkins</a:t>
            </a:r>
            <a:r>
              <a:rPr lang="tr-TR" sz="1700" dirty="0"/>
              <a:t>, büyük ve küçük ölçekli birçok yazılım projesinde yaygın olarak kullanılan bir araçtır.</a:t>
            </a:r>
          </a:p>
        </p:txBody>
      </p:sp>
      <p:pic>
        <p:nvPicPr>
          <p:cNvPr id="4100" name="Picture 4" descr="Jenkins (software) - Wikipedia">
            <a:extLst>
              <a:ext uri="{FF2B5EF4-FFF2-40B4-BE49-F238E27FC236}">
                <a16:creationId xmlns:a16="http://schemas.microsoft.com/office/drawing/2014/main" id="{EC81C94E-2716-C9DD-2C72-78E9C55CE2E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5554" y="1285875"/>
            <a:ext cx="7510019" cy="4036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413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29" name="Rectangle 51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ED5ADD79-C18B-B602-55E0-777B028F4932}"/>
              </a:ext>
            </a:extLst>
          </p:cNvPr>
          <p:cNvSpPr>
            <a:spLocks noGrp="1"/>
          </p:cNvSpPr>
          <p:nvPr>
            <p:ph type="title"/>
          </p:nvPr>
        </p:nvSpPr>
        <p:spPr>
          <a:xfrm>
            <a:off x="841247" y="978619"/>
            <a:ext cx="3410712" cy="1106424"/>
          </a:xfrm>
        </p:spPr>
        <p:txBody>
          <a:bodyPr>
            <a:normAutofit/>
          </a:bodyPr>
          <a:lstStyle/>
          <a:p>
            <a:r>
              <a:rPr lang="tr-TR" sz="2800"/>
              <a:t>47.Adım Ansible Nedir?</a:t>
            </a:r>
          </a:p>
        </p:txBody>
      </p:sp>
      <p:sp>
        <p:nvSpPr>
          <p:cNvPr id="5131" name="Rectangle 51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3" name="Rectangle 51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410BFE54-0C2B-6275-2751-E0E7196C6488}"/>
              </a:ext>
            </a:extLst>
          </p:cNvPr>
          <p:cNvSpPr>
            <a:spLocks noGrp="1"/>
          </p:cNvSpPr>
          <p:nvPr>
            <p:ph idx="1"/>
          </p:nvPr>
        </p:nvSpPr>
        <p:spPr>
          <a:xfrm>
            <a:off x="635804" y="2116880"/>
            <a:ext cx="3617663" cy="3696242"/>
          </a:xfrm>
        </p:spPr>
        <p:txBody>
          <a:bodyPr>
            <a:normAutofit/>
          </a:bodyPr>
          <a:lstStyle/>
          <a:p>
            <a:pPr>
              <a:lnSpc>
                <a:spcPct val="100000"/>
              </a:lnSpc>
            </a:pPr>
            <a:r>
              <a:rPr lang="tr-TR" sz="1400" dirty="0" err="1"/>
              <a:t>Ansible</a:t>
            </a:r>
            <a:r>
              <a:rPr lang="tr-TR" sz="1400" dirty="0"/>
              <a:t>, açık kaynaklı bir otomasyon aracıdır ve sistem yöneticileri ile yazılım geliştiricilerin altyapıyı ve uygulamaları yönetmelerini sağlar. </a:t>
            </a:r>
            <a:r>
              <a:rPr lang="tr-TR" sz="1400" dirty="0" err="1"/>
              <a:t>Ansible</a:t>
            </a:r>
            <a:r>
              <a:rPr lang="tr-TR" sz="1400" dirty="0"/>
              <a:t>, basit, etkili ve güçlü bir şekilde sistemlerin yapılandırılması, dağıtılması, otomatikleştirilmesi ve yönetilmesi için kullanılır. Genellikle büyük ve karmaşık altyapılar ile yazılım dağıtım süreçlerini yönetmek için tercih edilir. </a:t>
            </a:r>
            <a:r>
              <a:rPr lang="tr-TR" sz="1400" dirty="0" err="1"/>
              <a:t>DevOps’un</a:t>
            </a:r>
            <a:r>
              <a:rPr lang="tr-TR" sz="1400" dirty="0"/>
              <a:t> daha çok </a:t>
            </a:r>
            <a:r>
              <a:rPr lang="tr-TR" sz="1400" u="sng" dirty="0"/>
              <a:t>CD kısmında kullanılır</a:t>
            </a:r>
            <a:r>
              <a:rPr lang="tr-TR" sz="1400" dirty="0"/>
              <a:t>.</a:t>
            </a:r>
          </a:p>
        </p:txBody>
      </p:sp>
      <p:pic>
        <p:nvPicPr>
          <p:cNvPr id="5122" name="Picture 2" descr="Crank up your automation with Ansible validated content">
            <a:extLst>
              <a:ext uri="{FF2B5EF4-FFF2-40B4-BE49-F238E27FC236}">
                <a16:creationId xmlns:a16="http://schemas.microsoft.com/office/drawing/2014/main" id="{D2F1D668-7090-DCFB-5E53-A3613081131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19843" y="1402226"/>
            <a:ext cx="7057629" cy="3740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5943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91F81581-8369-E94B-3567-E9AE0A05E960}"/>
              </a:ext>
            </a:extLst>
          </p:cNvPr>
          <p:cNvSpPr>
            <a:spLocks noGrp="1"/>
          </p:cNvSpPr>
          <p:nvPr>
            <p:ph type="title"/>
          </p:nvPr>
        </p:nvSpPr>
        <p:spPr/>
        <p:txBody>
          <a:bodyPr>
            <a:normAutofit/>
          </a:bodyPr>
          <a:lstStyle/>
          <a:p>
            <a:r>
              <a:rPr lang="tr-TR" dirty="0"/>
              <a:t>48.Adım </a:t>
            </a:r>
            <a:r>
              <a:rPr lang="tr-TR" dirty="0" err="1"/>
              <a:t>Kubernetes</a:t>
            </a:r>
            <a:r>
              <a:rPr lang="tr-TR" dirty="0"/>
              <a:t> nedir?</a:t>
            </a:r>
          </a:p>
        </p:txBody>
      </p:sp>
      <p:sp>
        <p:nvSpPr>
          <p:cNvPr id="3" name="İçerik Yer Tutucusu 2">
            <a:extLst>
              <a:ext uri="{FF2B5EF4-FFF2-40B4-BE49-F238E27FC236}">
                <a16:creationId xmlns:a16="http://schemas.microsoft.com/office/drawing/2014/main" id="{D83CE414-4094-6119-95ED-2F11E56CF6BB}"/>
              </a:ext>
            </a:extLst>
          </p:cNvPr>
          <p:cNvSpPr>
            <a:spLocks noGrp="1"/>
          </p:cNvSpPr>
          <p:nvPr>
            <p:ph idx="1"/>
          </p:nvPr>
        </p:nvSpPr>
        <p:spPr/>
        <p:txBody>
          <a:bodyPr>
            <a:normAutofit fontScale="92500" lnSpcReduction="10000"/>
          </a:bodyPr>
          <a:lstStyle/>
          <a:p>
            <a:r>
              <a:rPr lang="tr-TR" dirty="0" err="1"/>
              <a:t>Kubernetes</a:t>
            </a:r>
            <a:r>
              <a:rPr lang="tr-TR" dirty="0"/>
              <a:t>, açık kaynaklı bir konteyner yönetim platformudur. Uygulamaları konteynerlere (genellikle </a:t>
            </a:r>
            <a:r>
              <a:rPr lang="tr-TR" dirty="0" err="1"/>
              <a:t>Docker</a:t>
            </a:r>
            <a:r>
              <a:rPr lang="tr-TR" dirty="0"/>
              <a:t> konteynerleri) paketleyerek, dağıtımını, ölçeklenmesini ve yönetimini otomatikleştirmek için kullanılır.</a:t>
            </a:r>
          </a:p>
          <a:p>
            <a:r>
              <a:rPr lang="tr-TR" dirty="0" err="1"/>
              <a:t>Kubernetes</a:t>
            </a:r>
            <a:r>
              <a:rPr lang="tr-TR" dirty="0"/>
              <a:t>, birçok düğümde (</a:t>
            </a:r>
            <a:r>
              <a:rPr lang="tr-TR" dirty="0" err="1"/>
              <a:t>node</a:t>
            </a:r>
            <a:r>
              <a:rPr lang="tr-TR" dirty="0"/>
              <a:t>) çalışan konteynerlere dağıtılan uygulamaları yönetmek için kullanılır. Konteynerler, hızlı dağıtım, yüksek ölçeklenebilirlik ve izolasyon gibi avantajlar sağlar. </a:t>
            </a:r>
            <a:r>
              <a:rPr lang="tr-TR" dirty="0" err="1"/>
              <a:t>Kubernetes</a:t>
            </a:r>
            <a:r>
              <a:rPr lang="tr-TR" dirty="0"/>
              <a:t>, bu konteynerleri düzenliyor, izliyor ve gerektiğinde otomatik olarak ölçeklendiriyor. Ayrıca, yüksek kullanılabilirlik için tasarlanmıştır, yani bir düğüm veya konteyner hata yaptığında sistemde kesinti olmaması için çalışır.</a:t>
            </a:r>
          </a:p>
        </p:txBody>
      </p:sp>
    </p:spTree>
    <p:extLst>
      <p:ext uri="{BB962C8B-B14F-4D97-AF65-F5344CB8AC3E}">
        <p14:creationId xmlns:p14="http://schemas.microsoft.com/office/powerpoint/2010/main" val="15506229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153" name="Rectangle 6152">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3F72385F-4141-FB49-1FAB-372BD272C1CC}"/>
              </a:ext>
            </a:extLst>
          </p:cNvPr>
          <p:cNvSpPr>
            <a:spLocks noGrp="1"/>
          </p:cNvSpPr>
          <p:nvPr>
            <p:ph type="title"/>
          </p:nvPr>
        </p:nvSpPr>
        <p:spPr>
          <a:xfrm>
            <a:off x="841247" y="978619"/>
            <a:ext cx="3410712" cy="1106424"/>
          </a:xfrm>
        </p:spPr>
        <p:txBody>
          <a:bodyPr>
            <a:normAutofit/>
          </a:bodyPr>
          <a:lstStyle/>
          <a:p>
            <a:r>
              <a:rPr lang="tr-TR" sz="2800"/>
              <a:t>49.Adım Datadog Monitoring Nedir?</a:t>
            </a:r>
          </a:p>
        </p:txBody>
      </p:sp>
      <p:sp>
        <p:nvSpPr>
          <p:cNvPr id="6155" name="Rectangle 6154">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57" name="Rectangle 6156">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643A2366-E6B2-D60B-B310-981664E4C4B1}"/>
              </a:ext>
            </a:extLst>
          </p:cNvPr>
          <p:cNvSpPr>
            <a:spLocks noGrp="1"/>
          </p:cNvSpPr>
          <p:nvPr>
            <p:ph idx="1"/>
          </p:nvPr>
        </p:nvSpPr>
        <p:spPr>
          <a:xfrm>
            <a:off x="841248" y="2252870"/>
            <a:ext cx="3412219" cy="3560251"/>
          </a:xfrm>
        </p:spPr>
        <p:txBody>
          <a:bodyPr>
            <a:normAutofit/>
          </a:bodyPr>
          <a:lstStyle/>
          <a:p>
            <a:r>
              <a:rPr lang="tr-TR" sz="1700"/>
              <a:t>Datadog Monitoring, modern uygulama ve altyapılarını izlemek, analiz etmek ve yönetmek için kullanılan bir platformdur. Bu platform, şirketlerin ve geliştiricilerin karmaşık sistemleri ve uygulamaları daha iyi anlamalarına, sorunları hızla tespit etmelerine ve performanslarını optimize etmelerine yardımcı olur.</a:t>
            </a:r>
          </a:p>
        </p:txBody>
      </p:sp>
      <p:pic>
        <p:nvPicPr>
          <p:cNvPr id="4" name="Resim 3">
            <a:extLst>
              <a:ext uri="{FF2B5EF4-FFF2-40B4-BE49-F238E27FC236}">
                <a16:creationId xmlns:a16="http://schemas.microsoft.com/office/drawing/2014/main" id="{A20D4564-BA30-6ED9-FC31-A940235A28F8}"/>
              </a:ext>
            </a:extLst>
          </p:cNvPr>
          <p:cNvPicPr>
            <a:picLocks noChangeAspect="1"/>
          </p:cNvPicPr>
          <p:nvPr/>
        </p:nvPicPr>
        <p:blipFill>
          <a:blip r:embed="rId2"/>
          <a:stretch>
            <a:fillRect/>
          </a:stretch>
        </p:blipFill>
        <p:spPr>
          <a:xfrm>
            <a:off x="4685599" y="1171300"/>
            <a:ext cx="7514807" cy="4276208"/>
          </a:xfrm>
          <a:prstGeom prst="rect">
            <a:avLst/>
          </a:prstGeom>
        </p:spPr>
      </p:pic>
    </p:spTree>
    <p:extLst>
      <p:ext uri="{BB962C8B-B14F-4D97-AF65-F5344CB8AC3E}">
        <p14:creationId xmlns:p14="http://schemas.microsoft.com/office/powerpoint/2010/main" val="1902606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86" name="Rectangle 7185">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FD45C525-67DE-13F5-1CE8-94CFA6A31D35}"/>
              </a:ext>
            </a:extLst>
          </p:cNvPr>
          <p:cNvSpPr>
            <a:spLocks noGrp="1"/>
          </p:cNvSpPr>
          <p:nvPr>
            <p:ph type="title"/>
          </p:nvPr>
        </p:nvSpPr>
        <p:spPr>
          <a:xfrm>
            <a:off x="411480" y="991443"/>
            <a:ext cx="4443154" cy="1087819"/>
          </a:xfrm>
        </p:spPr>
        <p:txBody>
          <a:bodyPr anchor="b">
            <a:normAutofit/>
          </a:bodyPr>
          <a:lstStyle/>
          <a:p>
            <a:r>
              <a:rPr lang="tr-TR" sz="3400"/>
              <a:t>50. Adım Kanban Nedir?</a:t>
            </a:r>
          </a:p>
        </p:txBody>
      </p:sp>
      <p:sp>
        <p:nvSpPr>
          <p:cNvPr id="7188" name="Rectangle 7187">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190" name="Rectangle 7189">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B5FC50F8-251E-90E0-77A4-24A9C736A0B9}"/>
              </a:ext>
            </a:extLst>
          </p:cNvPr>
          <p:cNvSpPr>
            <a:spLocks noGrp="1"/>
          </p:cNvSpPr>
          <p:nvPr>
            <p:ph idx="1"/>
          </p:nvPr>
        </p:nvSpPr>
        <p:spPr>
          <a:xfrm>
            <a:off x="411480" y="2684095"/>
            <a:ext cx="4443154" cy="3492868"/>
          </a:xfrm>
        </p:spPr>
        <p:txBody>
          <a:bodyPr>
            <a:normAutofit/>
          </a:bodyPr>
          <a:lstStyle/>
          <a:p>
            <a:pPr>
              <a:lnSpc>
                <a:spcPct val="100000"/>
              </a:lnSpc>
            </a:pPr>
            <a:r>
              <a:rPr lang="tr-TR" sz="1200"/>
              <a:t>Kanban, Japonca kökenli bir kelime olup "görsel kart" veya "görsel iş tahtası" anlamına gelir. Genellikle üretim süreçlerinde kullanılan ve iş akışını görsel olarak yönetmeye yarayan bir yöntemdir. Toyota'da üretim süreçlerini optimize etmek amacıyla geliştirilen bu yöntem, daha sonra yazılım geliştirme, proje yönetimi, satış, pazarlama gibi birçok farklı alan için de adapte edilmiştir.</a:t>
            </a:r>
          </a:p>
          <a:p>
            <a:pPr>
              <a:lnSpc>
                <a:spcPct val="100000"/>
              </a:lnSpc>
            </a:pPr>
            <a:r>
              <a:rPr lang="tr-TR" sz="1200"/>
              <a:t>Kanban sistemi, işleri ve görevleri görsel kartlar veya post-it notları şeklinde temsil eden bir tahta üzerinde organize etmeyi sağlar. Bu kartlar genellikle işin adını, önceliğini, durumunu ve sorumlularını içerir. Tahtada farklı sütunlar veya bölmeler kullanılarak işlerin hangi aşamada olduğu (örneğin, "beklemede", "devam ediyor", "tamamlandı" gibi) açıkça belirtilir. Bu şekilde ekip üyeleri iş akışını kolayca takip edebilir, görevleri atayabilir ve işleri önceliklendirebilir.</a:t>
            </a:r>
          </a:p>
        </p:txBody>
      </p:sp>
      <p:pic>
        <p:nvPicPr>
          <p:cNvPr id="7170" name="Picture 2" descr="KANBAN TEKNİĞİ - Liderler Ve Projeler">
            <a:extLst>
              <a:ext uri="{FF2B5EF4-FFF2-40B4-BE49-F238E27FC236}">
                <a16:creationId xmlns:a16="http://schemas.microsoft.com/office/drawing/2014/main" id="{E77D7647-E3BD-9F37-2DD3-DA2F7CE840B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85816" y="1428943"/>
            <a:ext cx="6440424" cy="3944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3146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BB6439B7-CB1D-6280-EFA2-89F40EB3C544}"/>
              </a:ext>
            </a:extLst>
          </p:cNvPr>
          <p:cNvSpPr>
            <a:spLocks noGrp="1"/>
          </p:cNvSpPr>
          <p:nvPr>
            <p:ph type="title"/>
          </p:nvPr>
        </p:nvSpPr>
        <p:spPr>
          <a:xfrm>
            <a:off x="841246" y="978619"/>
            <a:ext cx="5991244" cy="1106424"/>
          </a:xfrm>
        </p:spPr>
        <p:txBody>
          <a:bodyPr>
            <a:normAutofit/>
          </a:bodyPr>
          <a:lstStyle/>
          <a:p>
            <a:r>
              <a:rPr lang="tr-TR" sz="3200"/>
              <a:t>51.Adım DevOps Nedir? Süreçleri Nelerdir?</a:t>
            </a:r>
          </a:p>
        </p:txBody>
      </p:sp>
      <p:sp>
        <p:nvSpPr>
          <p:cNvPr id="30" name="Rectangle 2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İçerik Yer Tutucusu 2">
            <a:extLst>
              <a:ext uri="{FF2B5EF4-FFF2-40B4-BE49-F238E27FC236}">
                <a16:creationId xmlns:a16="http://schemas.microsoft.com/office/drawing/2014/main" id="{62919665-FF66-DF56-2498-AC743167D5EB}"/>
              </a:ext>
            </a:extLst>
          </p:cNvPr>
          <p:cNvSpPr>
            <a:spLocks noGrp="1"/>
          </p:cNvSpPr>
          <p:nvPr>
            <p:ph idx="1"/>
          </p:nvPr>
        </p:nvSpPr>
        <p:spPr>
          <a:xfrm>
            <a:off x="831913" y="2112053"/>
            <a:ext cx="5993892" cy="3560251"/>
          </a:xfrm>
        </p:spPr>
        <p:txBody>
          <a:bodyPr>
            <a:noAutofit/>
          </a:bodyPr>
          <a:lstStyle/>
          <a:p>
            <a:pPr>
              <a:lnSpc>
                <a:spcPct val="100000"/>
              </a:lnSpc>
            </a:pPr>
            <a:r>
              <a:rPr lang="tr-TR" sz="1100" dirty="0" err="1"/>
              <a:t>DevOps</a:t>
            </a:r>
            <a:r>
              <a:rPr lang="tr-TR" sz="1100" dirty="0"/>
              <a:t> süreçleri, yazılım geliştirme ve operasyon ekiplerinin birlikte çalışmasını ve yazılımı daha hızlı ve güvenilir bir şekilde sunmasını sağlayan bir dizi uygulamadır.</a:t>
            </a:r>
          </a:p>
          <a:p>
            <a:pPr marL="0" indent="0">
              <a:lnSpc>
                <a:spcPct val="100000"/>
              </a:lnSpc>
              <a:buNone/>
            </a:pPr>
            <a:r>
              <a:rPr lang="tr-TR" sz="1100" dirty="0"/>
              <a:t>Süreç Adımları:</a:t>
            </a:r>
          </a:p>
          <a:p>
            <a:pPr>
              <a:lnSpc>
                <a:spcPct val="100000"/>
              </a:lnSpc>
            </a:pPr>
            <a:r>
              <a:rPr lang="tr-TR" sz="1100" dirty="0"/>
              <a:t>Planlama (Plan): Proje gereksinimlerinin analiz edilmesi, yazılım özelliklerinin belirlenmesi, iş yükü tahminleri ve takvim oluşturulması gibi planlama adımlarıyla başlar.</a:t>
            </a:r>
          </a:p>
          <a:p>
            <a:pPr>
              <a:lnSpc>
                <a:spcPct val="100000"/>
              </a:lnSpc>
            </a:pPr>
            <a:r>
              <a:rPr lang="tr-TR" sz="1100" dirty="0"/>
              <a:t>Kodlama (</a:t>
            </a:r>
            <a:r>
              <a:rPr lang="tr-TR" sz="1100" dirty="0" err="1"/>
              <a:t>Code</a:t>
            </a:r>
            <a:r>
              <a:rPr lang="tr-TR" sz="1100" dirty="0"/>
              <a:t>): Geliştirme ekibi, planlama aşamasında belirlenen özellikleri ve gereksinimleri karşılayacak şekilde yazılım kodunu oluşturur. </a:t>
            </a:r>
          </a:p>
          <a:p>
            <a:pPr>
              <a:lnSpc>
                <a:spcPct val="100000"/>
              </a:lnSpc>
            </a:pPr>
            <a:r>
              <a:rPr lang="tr-TR" sz="1100" dirty="0"/>
              <a:t>Test Etme (</a:t>
            </a:r>
            <a:r>
              <a:rPr lang="tr-TR" sz="1100" dirty="0" err="1"/>
              <a:t>Build</a:t>
            </a:r>
            <a:r>
              <a:rPr lang="tr-TR" sz="1100" dirty="0"/>
              <a:t>): Yazılımın derlenmesi, birim testlerin ve entegrasyon testlerinin yapılmasıyla devam eder. Sürekli entegrasyon ve sürekli teslimat (CI/CD) uygulamaları bu aşamada devreye girer.</a:t>
            </a:r>
          </a:p>
          <a:p>
            <a:pPr>
              <a:lnSpc>
                <a:spcPct val="100000"/>
              </a:lnSpc>
            </a:pPr>
            <a:r>
              <a:rPr lang="tr-TR" sz="1100" dirty="0"/>
              <a:t>Entegrasyon ve Dağıtım (Test): Test edilen kodun çeşitli ortamlarda (örneğin, geliştirme, test, canlı) çalıştırılması ve doğrulanmasıyla devam eder. Otomatik test süreçleri, </a:t>
            </a:r>
            <a:r>
              <a:rPr lang="tr-TR" sz="1100" dirty="0" err="1"/>
              <a:t>konteynerleme</a:t>
            </a:r>
            <a:r>
              <a:rPr lang="tr-TR" sz="1100" dirty="0"/>
              <a:t> teknolojileri dağıtım araçları bu aşamada kullanılır.</a:t>
            </a:r>
          </a:p>
          <a:p>
            <a:pPr>
              <a:lnSpc>
                <a:spcPct val="100000"/>
              </a:lnSpc>
            </a:pPr>
            <a:r>
              <a:rPr lang="tr-TR" sz="1100" dirty="0"/>
              <a:t>İzleme ve Geri Bildirim (</a:t>
            </a:r>
            <a:r>
              <a:rPr lang="tr-TR" sz="1100" dirty="0" err="1"/>
              <a:t>Deploy</a:t>
            </a:r>
            <a:r>
              <a:rPr lang="tr-TR" sz="1100" dirty="0"/>
              <a:t>): Dağıtılan uygulamanın performansı ve kullanılabilirliği sürekli olarak izlenir. İzleme araçları ve </a:t>
            </a:r>
            <a:r>
              <a:rPr lang="tr-TR" sz="1100" dirty="0" err="1"/>
              <a:t>log</a:t>
            </a:r>
            <a:r>
              <a:rPr lang="tr-TR" sz="1100" dirty="0"/>
              <a:t> analizleriyle olası sorunlar tespit edilir ve geri bildirimlerle geliştirme sürecine dahil edilir.</a:t>
            </a:r>
          </a:p>
          <a:p>
            <a:pPr>
              <a:lnSpc>
                <a:spcPct val="100000"/>
              </a:lnSpc>
            </a:pPr>
            <a:r>
              <a:rPr lang="tr-TR" sz="1100" dirty="0"/>
              <a:t>İyileştirme ve Geri Dönüş (</a:t>
            </a:r>
            <a:r>
              <a:rPr lang="tr-TR" sz="1100" dirty="0" err="1"/>
              <a:t>Operate</a:t>
            </a:r>
            <a:r>
              <a:rPr lang="tr-TR" sz="1100" dirty="0"/>
              <a:t>): İzleme sonuçlarına dayanarak sürekli iyileştirme yapılır.</a:t>
            </a:r>
          </a:p>
        </p:txBody>
      </p:sp>
      <p:pic>
        <p:nvPicPr>
          <p:cNvPr id="7" name="Picture 2" descr="DevOps Nedir? - Alperen Tavas">
            <a:extLst>
              <a:ext uri="{FF2B5EF4-FFF2-40B4-BE49-F238E27FC236}">
                <a16:creationId xmlns:a16="http://schemas.microsoft.com/office/drawing/2014/main" id="{A63B69F5-2AA0-BDD3-E70C-D1CCEE9A757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79814" y="2426003"/>
            <a:ext cx="4097657" cy="1905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127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fontScale="90000"/>
          </a:bodyPr>
          <a:lstStyle/>
          <a:p>
            <a:r>
              <a:rPr lang="tr-TR" sz="2800"/>
              <a:t>4.Adım Gıt Repository Üzerinde Proje Oluşturma</a:t>
            </a:r>
            <a:endParaRPr lang="tr-TR" sz="2800" dirty="0"/>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r>
              <a:rPr lang="en-US" sz="1700" dirty="0"/>
              <a:t>Git repository </a:t>
            </a:r>
            <a:r>
              <a:rPr lang="en-US" sz="1700" dirty="0" err="1"/>
              <a:t>üzerinde</a:t>
            </a:r>
            <a:r>
              <a:rPr lang="en-US" sz="1700" dirty="0"/>
              <a:t> </a:t>
            </a:r>
            <a:r>
              <a:rPr lang="en-US" sz="1700" dirty="0" err="1"/>
              <a:t>devops_project</a:t>
            </a:r>
            <a:r>
              <a:rPr lang="en-US" sz="1700" dirty="0"/>
              <a:t> </a:t>
            </a:r>
            <a:r>
              <a:rPr lang="en-US" sz="1700" dirty="0" err="1"/>
              <a:t>adında</a:t>
            </a:r>
            <a:r>
              <a:rPr lang="en-US" sz="1700" dirty="0"/>
              <a:t> </a:t>
            </a:r>
            <a:r>
              <a:rPr lang="en-US" sz="1700" dirty="0" err="1"/>
              <a:t>bir</a:t>
            </a:r>
            <a:r>
              <a:rPr lang="en-US" sz="1700" dirty="0"/>
              <a:t> repository </a:t>
            </a:r>
            <a:r>
              <a:rPr lang="en-US" sz="1700" dirty="0" err="1"/>
              <a:t>ve</a:t>
            </a:r>
            <a:r>
              <a:rPr lang="en-US" sz="1700" dirty="0"/>
              <a:t> </a:t>
            </a:r>
            <a:r>
              <a:rPr lang="en-US" sz="1700" dirty="0" err="1"/>
              <a:t>README.md</a:t>
            </a:r>
            <a:r>
              <a:rPr lang="en-US" sz="1700" dirty="0"/>
              <a:t> </a:t>
            </a:r>
            <a:r>
              <a:rPr lang="en-US" sz="1700" dirty="0" err="1"/>
              <a:t>adında</a:t>
            </a:r>
            <a:r>
              <a:rPr lang="en-US" sz="1700" dirty="0"/>
              <a:t> </a:t>
            </a:r>
            <a:r>
              <a:rPr lang="en-US" sz="1700" dirty="0" err="1"/>
              <a:t>bir</a:t>
            </a:r>
            <a:r>
              <a:rPr lang="en-US" sz="1700" dirty="0"/>
              <a:t> </a:t>
            </a:r>
            <a:r>
              <a:rPr lang="en-US" sz="1700" dirty="0" err="1"/>
              <a:t>dosya</a:t>
            </a:r>
            <a:r>
              <a:rPr lang="en-US" sz="1700" dirty="0"/>
              <a:t> </a:t>
            </a:r>
            <a:r>
              <a:rPr lang="en-US" sz="1700" dirty="0" err="1"/>
              <a:t>oluşturdum</a:t>
            </a:r>
            <a:r>
              <a:rPr lang="en-US" sz="1700" dirty="0"/>
              <a:t>.</a:t>
            </a:r>
          </a:p>
          <a:p>
            <a:endParaRPr lang="en-US" sz="1700" dirty="0"/>
          </a:p>
        </p:txBody>
      </p:sp>
      <p:pic>
        <p:nvPicPr>
          <p:cNvPr id="3" name="Resim 2">
            <a:extLst>
              <a:ext uri="{FF2B5EF4-FFF2-40B4-BE49-F238E27FC236}">
                <a16:creationId xmlns:a16="http://schemas.microsoft.com/office/drawing/2014/main" id="{918F4E9D-C57A-33CB-6081-00E0B7C2F333}"/>
              </a:ext>
            </a:extLst>
          </p:cNvPr>
          <p:cNvPicPr>
            <a:picLocks noChangeAspect="1"/>
          </p:cNvPicPr>
          <p:nvPr/>
        </p:nvPicPr>
        <p:blipFill>
          <a:blip r:embed="rId2"/>
          <a:stretch>
            <a:fillRect/>
          </a:stretch>
        </p:blipFill>
        <p:spPr>
          <a:xfrm>
            <a:off x="4248532" y="1000125"/>
            <a:ext cx="7772400" cy="4857750"/>
          </a:xfrm>
          <a:prstGeom prst="rect">
            <a:avLst/>
          </a:prstGeom>
        </p:spPr>
      </p:pic>
    </p:spTree>
    <p:extLst>
      <p:ext uri="{BB962C8B-B14F-4D97-AF65-F5344CB8AC3E}">
        <p14:creationId xmlns:p14="http://schemas.microsoft.com/office/powerpoint/2010/main" val="20086788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2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1" name="!!text rectangle">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dirty="0"/>
              <a:t>4.</a:t>
            </a:r>
            <a:r>
              <a:rPr lang="tr-TR" sz="2800"/>
              <a:t>Adım Repository Pull </a:t>
            </a:r>
            <a:r>
              <a:rPr lang="tr-TR" sz="2800" dirty="0"/>
              <a:t>Yapma</a:t>
            </a:r>
          </a:p>
        </p:txBody>
      </p:sp>
      <p:sp>
        <p:nvSpPr>
          <p:cNvPr id="42" name="!!accent">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7" y="2359152"/>
            <a:ext cx="3410712" cy="3425043"/>
          </a:xfrm>
        </p:spPr>
        <p:txBody>
          <a:bodyPr>
            <a:normAutofit/>
          </a:bodyPr>
          <a:lstStyle/>
          <a:p>
            <a:r>
              <a:rPr lang="en-US" sz="1700" dirty="0" err="1"/>
              <a:t>Oluşturduğum</a:t>
            </a:r>
            <a:r>
              <a:rPr lang="en-US" sz="1700" dirty="0"/>
              <a:t> </a:t>
            </a:r>
            <a:r>
              <a:rPr lang="en-US" sz="1700" dirty="0" err="1"/>
              <a:t>repository’i</a:t>
            </a:r>
            <a:r>
              <a:rPr lang="en-US" sz="1700" dirty="0"/>
              <a:t> pull </a:t>
            </a:r>
            <a:r>
              <a:rPr lang="en-US" sz="1700" dirty="0" err="1"/>
              <a:t>yaparak</a:t>
            </a:r>
            <a:r>
              <a:rPr lang="en-US" sz="1700" dirty="0"/>
              <a:t> </a:t>
            </a:r>
            <a:r>
              <a:rPr lang="en-US" sz="1700" dirty="0" err="1"/>
              <a:t>bilgisayarıma</a:t>
            </a:r>
            <a:r>
              <a:rPr lang="en-US" sz="1700" dirty="0"/>
              <a:t> </a:t>
            </a:r>
            <a:r>
              <a:rPr lang="en-US" sz="1700" dirty="0" err="1"/>
              <a:t>yükledim</a:t>
            </a:r>
            <a:r>
              <a:rPr lang="en-US" sz="1700" dirty="0"/>
              <a:t>.</a:t>
            </a:r>
          </a:p>
          <a:p>
            <a:pPr marL="0" indent="0">
              <a:buNone/>
            </a:pPr>
            <a:endParaRPr lang="en-US" sz="1700" dirty="0"/>
          </a:p>
        </p:txBody>
      </p:sp>
      <p:pic>
        <p:nvPicPr>
          <p:cNvPr id="4" name="Resim 3">
            <a:extLst>
              <a:ext uri="{FF2B5EF4-FFF2-40B4-BE49-F238E27FC236}">
                <a16:creationId xmlns:a16="http://schemas.microsoft.com/office/drawing/2014/main" id="{D2D7A33A-E018-A222-C585-7C4FE9DB306D}"/>
              </a:ext>
            </a:extLst>
          </p:cNvPr>
          <p:cNvPicPr>
            <a:picLocks noChangeAspect="1"/>
          </p:cNvPicPr>
          <p:nvPr/>
        </p:nvPicPr>
        <p:blipFill rotWithShape="1">
          <a:blip r:embed="rId2"/>
          <a:srcRect l="11229" r="13056" b="2"/>
          <a:stretch/>
        </p:blipFill>
        <p:spPr>
          <a:xfrm>
            <a:off x="5124450" y="634382"/>
            <a:ext cx="6657213" cy="5495162"/>
          </a:xfrm>
          <a:prstGeom prst="rect">
            <a:avLst/>
          </a:prstGeom>
        </p:spPr>
      </p:pic>
    </p:spTree>
    <p:extLst>
      <p:ext uri="{BB962C8B-B14F-4D97-AF65-F5344CB8AC3E}">
        <p14:creationId xmlns:p14="http://schemas.microsoft.com/office/powerpoint/2010/main" val="4099859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F8043F8-AAC6-3E39-E25C-9FB80E08D661}"/>
              </a:ext>
            </a:extLst>
          </p:cNvPr>
          <p:cNvSpPr>
            <a:spLocks noGrp="1"/>
          </p:cNvSpPr>
          <p:nvPr>
            <p:ph type="title"/>
          </p:nvPr>
        </p:nvSpPr>
        <p:spPr/>
        <p:txBody>
          <a:bodyPr>
            <a:normAutofit fontScale="90000"/>
          </a:bodyPr>
          <a:lstStyle/>
          <a:p>
            <a:r>
              <a:rPr lang="tr-TR" dirty="0"/>
              <a:t>GIT Nedir? VCS Açılımı Nedir? İyi </a:t>
            </a:r>
            <a:r>
              <a:rPr lang="tr-TR" dirty="0" err="1"/>
              <a:t>Commit</a:t>
            </a:r>
            <a:r>
              <a:rPr lang="tr-TR" dirty="0"/>
              <a:t> Özellikleri Nelerdir?</a:t>
            </a:r>
          </a:p>
        </p:txBody>
      </p:sp>
      <p:sp>
        <p:nvSpPr>
          <p:cNvPr id="3" name="İçerik Yer Tutucusu 2">
            <a:extLst>
              <a:ext uri="{FF2B5EF4-FFF2-40B4-BE49-F238E27FC236}">
                <a16:creationId xmlns:a16="http://schemas.microsoft.com/office/drawing/2014/main" id="{BF876720-C1A0-952D-8721-152A90F4E2DE}"/>
              </a:ext>
            </a:extLst>
          </p:cNvPr>
          <p:cNvSpPr>
            <a:spLocks noGrp="1"/>
          </p:cNvSpPr>
          <p:nvPr>
            <p:ph idx="1"/>
          </p:nvPr>
        </p:nvSpPr>
        <p:spPr/>
        <p:txBody>
          <a:bodyPr>
            <a:normAutofit fontScale="85000" lnSpcReduction="10000"/>
          </a:bodyPr>
          <a:lstStyle/>
          <a:p>
            <a:r>
              <a:rPr lang="tr-TR" dirty="0"/>
              <a:t>Git, yazılım geliştirme ve versiyon kontrolünde kullanılan, hızlı ve dağıtık bir sürüm kontrol sistemidir.</a:t>
            </a:r>
          </a:p>
          <a:p>
            <a:r>
              <a:rPr lang="tr-TR" dirty="0"/>
              <a:t>VCS açılımı, </a:t>
            </a:r>
            <a:r>
              <a:rPr lang="tr-TR" dirty="0" err="1"/>
              <a:t>Version</a:t>
            </a:r>
            <a:r>
              <a:rPr lang="tr-TR" dirty="0"/>
              <a:t> Control </a:t>
            </a:r>
            <a:r>
              <a:rPr lang="tr-TR" dirty="0" err="1"/>
              <a:t>System’dır</a:t>
            </a:r>
            <a:r>
              <a:rPr lang="tr-TR" dirty="0"/>
              <a:t>.  Versiyon kontrol sistemi anlamına gelir.</a:t>
            </a:r>
          </a:p>
          <a:p>
            <a:pPr marL="0" indent="0">
              <a:buNone/>
            </a:pPr>
            <a:r>
              <a:rPr lang="tr-TR" dirty="0"/>
              <a:t>İyi bir </a:t>
            </a:r>
            <a:r>
              <a:rPr lang="tr-TR" dirty="0" err="1"/>
              <a:t>commit’in</a:t>
            </a:r>
            <a:r>
              <a:rPr lang="tr-TR" dirty="0"/>
              <a:t> özellikleri:</a:t>
            </a:r>
          </a:p>
          <a:p>
            <a:pPr>
              <a:buFont typeface="Wingdings" pitchFamily="2" charset="2"/>
              <a:buChar char="§"/>
            </a:pPr>
            <a:r>
              <a:rPr lang="tr-TR" dirty="0"/>
              <a:t>Kısa, öz ve açıklayıcı olmalı. </a:t>
            </a:r>
          </a:p>
          <a:p>
            <a:pPr>
              <a:buFont typeface="Wingdings" pitchFamily="2" charset="2"/>
              <a:buChar char="§"/>
            </a:pPr>
            <a:r>
              <a:rPr lang="tr-TR" dirty="0" err="1"/>
              <a:t>Commit</a:t>
            </a:r>
            <a:r>
              <a:rPr lang="tr-TR" dirty="0"/>
              <a:t> mesajı, yapılan değişiklikleri doğru bir şekilde yansıtmalı ve anlaşılır olmalıdır.</a:t>
            </a:r>
          </a:p>
          <a:p>
            <a:pPr>
              <a:buFont typeface="Wingdings" pitchFamily="2" charset="2"/>
              <a:buChar char="§"/>
            </a:pPr>
            <a:r>
              <a:rPr lang="tr-TR" dirty="0"/>
              <a:t>Her </a:t>
            </a:r>
            <a:r>
              <a:rPr lang="tr-TR" dirty="0" err="1"/>
              <a:t>commit</a:t>
            </a:r>
            <a:r>
              <a:rPr lang="tr-TR" dirty="0"/>
              <a:t> mesaj benzersiz olmalıdır. </a:t>
            </a:r>
          </a:p>
          <a:p>
            <a:pPr>
              <a:buFont typeface="Wingdings" pitchFamily="2" charset="2"/>
              <a:buChar char="§"/>
            </a:pPr>
            <a:r>
              <a:rPr lang="tr-TR" dirty="0" err="1"/>
              <a:t>Commit</a:t>
            </a:r>
            <a:r>
              <a:rPr lang="tr-TR" dirty="0"/>
              <a:t> mesajı emir kipi ile yazılmalıdır.</a:t>
            </a:r>
          </a:p>
          <a:p>
            <a:endParaRPr lang="tr-TR" dirty="0"/>
          </a:p>
        </p:txBody>
      </p:sp>
    </p:spTree>
    <p:extLst>
      <p:ext uri="{BB962C8B-B14F-4D97-AF65-F5344CB8AC3E}">
        <p14:creationId xmlns:p14="http://schemas.microsoft.com/office/powerpoint/2010/main" val="209389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Başlık 1">
            <a:extLst>
              <a:ext uri="{FF2B5EF4-FFF2-40B4-BE49-F238E27FC236}">
                <a16:creationId xmlns:a16="http://schemas.microsoft.com/office/drawing/2014/main" id="{093C291C-9BF6-DCD6-84CD-9E4DCFF6E87D}"/>
              </a:ext>
            </a:extLst>
          </p:cNvPr>
          <p:cNvSpPr>
            <a:spLocks noGrp="1"/>
          </p:cNvSpPr>
          <p:nvPr>
            <p:ph type="title"/>
          </p:nvPr>
        </p:nvSpPr>
        <p:spPr>
          <a:xfrm>
            <a:off x="841247" y="978619"/>
            <a:ext cx="3410712" cy="1106424"/>
          </a:xfrm>
        </p:spPr>
        <p:txBody>
          <a:bodyPr>
            <a:normAutofit/>
          </a:bodyPr>
          <a:lstStyle/>
          <a:p>
            <a:r>
              <a:rPr lang="tr-TR" sz="2800" dirty="0"/>
              <a:t>6.Adım Dizin Oluşturma</a:t>
            </a:r>
          </a:p>
        </p:txBody>
      </p:sp>
      <p:sp>
        <p:nvSpPr>
          <p:cNvPr id="34" name="Rectangle 3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093976"/>
            <a:ext cx="3328416"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Content Placeholder 7">
            <a:extLst>
              <a:ext uri="{FF2B5EF4-FFF2-40B4-BE49-F238E27FC236}">
                <a16:creationId xmlns:a16="http://schemas.microsoft.com/office/drawing/2014/main" id="{2718DB03-D86E-600E-1FAD-A6808B7AA76B}"/>
              </a:ext>
            </a:extLst>
          </p:cNvPr>
          <p:cNvSpPr>
            <a:spLocks noGrp="1"/>
          </p:cNvSpPr>
          <p:nvPr>
            <p:ph idx="1"/>
          </p:nvPr>
        </p:nvSpPr>
        <p:spPr>
          <a:xfrm>
            <a:off x="841248" y="2252870"/>
            <a:ext cx="3412219" cy="3560251"/>
          </a:xfrm>
        </p:spPr>
        <p:txBody>
          <a:bodyPr>
            <a:normAutofit/>
          </a:bodyPr>
          <a:lstStyle/>
          <a:p>
            <a:r>
              <a:rPr lang="tr-TR" sz="1700" dirty="0" err="1"/>
              <a:t>devops</a:t>
            </a:r>
            <a:r>
              <a:rPr lang="tr-TR" sz="1700" dirty="0"/>
              <a:t> adında bir dizin oluşturdum sonra dizin içinde </a:t>
            </a:r>
            <a:r>
              <a:rPr lang="tr-TR" sz="1700" dirty="0" err="1"/>
              <a:t>jenkins.txt</a:t>
            </a:r>
            <a:r>
              <a:rPr lang="tr-TR" sz="1700" dirty="0"/>
              <a:t> dosyasını oluşturdum. İçine </a:t>
            </a:r>
            <a:r>
              <a:rPr lang="tr-TR" sz="1700" dirty="0" err="1"/>
              <a:t>DevOps</a:t>
            </a:r>
            <a:r>
              <a:rPr lang="tr-TR" sz="1700" dirty="0"/>
              <a:t> Öğreniyorum yazdım ve kaydederek çıktım.</a:t>
            </a:r>
          </a:p>
          <a:p>
            <a:pPr marL="0" indent="0">
              <a:buNone/>
            </a:pPr>
            <a:endParaRPr lang="en-US" sz="1700" dirty="0"/>
          </a:p>
        </p:txBody>
      </p:sp>
      <p:pic>
        <p:nvPicPr>
          <p:cNvPr id="5" name="Resim 4">
            <a:extLst>
              <a:ext uri="{FF2B5EF4-FFF2-40B4-BE49-F238E27FC236}">
                <a16:creationId xmlns:a16="http://schemas.microsoft.com/office/drawing/2014/main" id="{171F93D9-60CF-4D67-6222-D6489DDEC990}"/>
              </a:ext>
            </a:extLst>
          </p:cNvPr>
          <p:cNvPicPr>
            <a:picLocks noChangeAspect="1"/>
          </p:cNvPicPr>
          <p:nvPr/>
        </p:nvPicPr>
        <p:blipFill>
          <a:blip r:embed="rId2"/>
          <a:stretch>
            <a:fillRect/>
          </a:stretch>
        </p:blipFill>
        <p:spPr>
          <a:xfrm>
            <a:off x="4725735" y="1000125"/>
            <a:ext cx="7475220" cy="4672013"/>
          </a:xfrm>
          <a:prstGeom prst="rect">
            <a:avLst/>
          </a:prstGeom>
        </p:spPr>
      </p:pic>
    </p:spTree>
    <p:extLst>
      <p:ext uri="{BB962C8B-B14F-4D97-AF65-F5344CB8AC3E}">
        <p14:creationId xmlns:p14="http://schemas.microsoft.com/office/powerpoint/2010/main" val="21283818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719787-1288-608B-315F-39EDA2164612}"/>
              </a:ext>
            </a:extLst>
          </p:cNvPr>
          <p:cNvSpPr>
            <a:spLocks noGrp="1"/>
          </p:cNvSpPr>
          <p:nvPr>
            <p:ph type="title"/>
          </p:nvPr>
        </p:nvSpPr>
        <p:spPr/>
        <p:txBody>
          <a:bodyPr>
            <a:normAutofit fontScale="90000"/>
          </a:bodyPr>
          <a:lstStyle/>
          <a:p>
            <a:r>
              <a:rPr lang="tr-TR" dirty="0"/>
              <a:t>7.Adım </a:t>
            </a:r>
            <a:r>
              <a:rPr lang="tr-TR" dirty="0" err="1"/>
              <a:t>Gıt</a:t>
            </a:r>
            <a:r>
              <a:rPr lang="tr-TR" dirty="0"/>
              <a:t> </a:t>
            </a:r>
            <a:r>
              <a:rPr lang="tr-TR" dirty="0" err="1"/>
              <a:t>Staged</a:t>
            </a:r>
            <a:r>
              <a:rPr lang="tr-TR" dirty="0"/>
              <a:t> </a:t>
            </a:r>
            <a:r>
              <a:rPr lang="tr-TR" dirty="0" err="1"/>
              <a:t>Area</a:t>
            </a:r>
            <a:r>
              <a:rPr lang="tr-TR" dirty="0"/>
              <a:t> ve </a:t>
            </a:r>
            <a:r>
              <a:rPr lang="tr-TR" dirty="0" err="1"/>
              <a:t>Unstaged</a:t>
            </a:r>
            <a:r>
              <a:rPr lang="tr-TR" dirty="0"/>
              <a:t> </a:t>
            </a:r>
            <a:r>
              <a:rPr lang="tr-TR" dirty="0" err="1"/>
              <a:t>Area</a:t>
            </a:r>
            <a:r>
              <a:rPr lang="tr-TR" dirty="0"/>
              <a:t> Nedir?</a:t>
            </a:r>
          </a:p>
        </p:txBody>
      </p:sp>
      <p:sp>
        <p:nvSpPr>
          <p:cNvPr id="3" name="İçerik Yer Tutucusu 2">
            <a:extLst>
              <a:ext uri="{FF2B5EF4-FFF2-40B4-BE49-F238E27FC236}">
                <a16:creationId xmlns:a16="http://schemas.microsoft.com/office/drawing/2014/main" id="{269DD588-16C9-C249-7F70-E6FB57156018}"/>
              </a:ext>
            </a:extLst>
          </p:cNvPr>
          <p:cNvSpPr>
            <a:spLocks noGrp="1"/>
          </p:cNvSpPr>
          <p:nvPr>
            <p:ph idx="1"/>
          </p:nvPr>
        </p:nvSpPr>
        <p:spPr/>
        <p:txBody>
          <a:bodyPr/>
          <a:lstStyle/>
          <a:p>
            <a:r>
              <a:rPr lang="tr-TR" dirty="0" err="1"/>
              <a:t>Staged</a:t>
            </a:r>
            <a:r>
              <a:rPr lang="tr-TR" dirty="0"/>
              <a:t> </a:t>
            </a:r>
            <a:r>
              <a:rPr lang="tr-TR" dirty="0" err="1"/>
              <a:t>area</a:t>
            </a:r>
            <a:r>
              <a:rPr lang="tr-TR" dirty="0"/>
              <a:t>, bir sonraki </a:t>
            </a:r>
            <a:r>
              <a:rPr lang="tr-TR" dirty="0" err="1"/>
              <a:t>commit'inize</a:t>
            </a:r>
            <a:r>
              <a:rPr lang="tr-TR" dirty="0"/>
              <a:t> dahil etmek istediğiniz değişiklikleri seçtiğiniz ve geçici olarak tuttuğunuz yerdir.</a:t>
            </a:r>
          </a:p>
          <a:p>
            <a:r>
              <a:rPr lang="tr-TR" dirty="0" err="1"/>
              <a:t>Unstaged</a:t>
            </a:r>
            <a:r>
              <a:rPr lang="tr-TR" dirty="0"/>
              <a:t> </a:t>
            </a:r>
            <a:r>
              <a:rPr lang="tr-TR" dirty="0" err="1"/>
              <a:t>area</a:t>
            </a:r>
            <a:r>
              <a:rPr lang="tr-TR" dirty="0"/>
              <a:t>, çalışma klasörünüzdeki henüz bir sonraki </a:t>
            </a:r>
            <a:r>
              <a:rPr lang="tr-TR" dirty="0" err="1"/>
              <a:t>commit'inize</a:t>
            </a:r>
            <a:r>
              <a:rPr lang="tr-TR" dirty="0"/>
              <a:t> dahil etmek üzere seçmediğiniz değişikliklerin bulunduğu yerdir.</a:t>
            </a:r>
          </a:p>
          <a:p>
            <a:pPr marL="0" indent="0">
              <a:buNone/>
            </a:pPr>
            <a:endParaRPr lang="tr-TR" dirty="0"/>
          </a:p>
        </p:txBody>
      </p:sp>
    </p:spTree>
    <p:extLst>
      <p:ext uri="{BB962C8B-B14F-4D97-AF65-F5344CB8AC3E}">
        <p14:creationId xmlns:p14="http://schemas.microsoft.com/office/powerpoint/2010/main" val="379864898"/>
      </p:ext>
    </p:extLst>
  </p:cSld>
  <p:clrMapOvr>
    <a:masterClrMapping/>
  </p:clrMapOvr>
</p:sld>
</file>

<file path=ppt/theme/theme1.xml><?xml version="1.0" encoding="utf-8"?>
<a:theme xmlns:a="http://schemas.openxmlformats.org/drawingml/2006/main" name="AccentBoxVTI">
  <a:themeElements>
    <a:clrScheme name="AnalogousFromLightSeedLeftStep">
      <a:dk1>
        <a:srgbClr val="000000"/>
      </a:dk1>
      <a:lt1>
        <a:srgbClr val="FFFFFF"/>
      </a:lt1>
      <a:dk2>
        <a:srgbClr val="213A3A"/>
      </a:dk2>
      <a:lt2>
        <a:srgbClr val="E8E5E2"/>
      </a:lt2>
      <a:accent1>
        <a:srgbClr val="84A4CF"/>
      </a:accent1>
      <a:accent2>
        <a:srgbClr val="69AEBA"/>
      </a:accent2>
      <a:accent3>
        <a:srgbClr val="73AE9E"/>
      </a:accent3>
      <a:accent4>
        <a:srgbClr val="65B27D"/>
      </a:accent4>
      <a:accent5>
        <a:srgbClr val="77B171"/>
      </a:accent5>
      <a:accent6>
        <a:srgbClr val="89AD62"/>
      </a:accent6>
      <a:hlink>
        <a:srgbClr val="987F5C"/>
      </a:hlink>
      <a:folHlink>
        <a:srgbClr val="7F7F7F"/>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
  <TotalTime>1761</TotalTime>
  <Words>2940</Words>
  <Application>Microsoft Macintosh PowerPoint</Application>
  <PresentationFormat>Geniş ekran</PresentationFormat>
  <Paragraphs>150</Paragraphs>
  <Slides>46</Slides>
  <Notes>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46</vt:i4>
      </vt:variant>
    </vt:vector>
  </HeadingPairs>
  <TitlesOfParts>
    <vt:vector size="51" baseType="lpstr">
      <vt:lpstr>Arial</vt:lpstr>
      <vt:lpstr>Calibri</vt:lpstr>
      <vt:lpstr>Neue Haas Grotesk Text Pro</vt:lpstr>
      <vt:lpstr>Wingdings</vt:lpstr>
      <vt:lpstr>AccentBoxVTI</vt:lpstr>
      <vt:lpstr>DevOps Bootcamp Bitirme Projesi</vt:lpstr>
      <vt:lpstr>1.Adım Sanal Makine Üzerinde Linux Kurulumu</vt:lpstr>
      <vt:lpstr>2.Adım Kurulumları</vt:lpstr>
      <vt:lpstr>3.Adım Portların Kontrolü</vt:lpstr>
      <vt:lpstr>4.Adım Gıt Repository Üzerinde Proje Oluşturma</vt:lpstr>
      <vt:lpstr>4.Adım Repository Pull Yapma</vt:lpstr>
      <vt:lpstr>GIT Nedir? VCS Açılımı Nedir? İyi Commit Özellikleri Nelerdir?</vt:lpstr>
      <vt:lpstr>6.Adım Dizin Oluşturma</vt:lpstr>
      <vt:lpstr>7.Adım Gıt Staged Area ve Unstaged Area Nedir?</vt:lpstr>
      <vt:lpstr>8.Adım Dosyaları Repositroy’e Gönderme</vt:lpstr>
      <vt:lpstr>9.Adım Clone Yapma</vt:lpstr>
      <vt:lpstr>10.Adım Commit İçeriği Değiştirme</vt:lpstr>
      <vt:lpstr>11.Adım Git Log ve Git Status</vt:lpstr>
      <vt:lpstr>12.Adım Branch Oluşturma ve Merge Yapma</vt:lpstr>
      <vt:lpstr>13.Adım Git GUI ve Git CLI nedir?</vt:lpstr>
      <vt:lpstr>14.Adım No Fast Forward Merge</vt:lpstr>
      <vt:lpstr>15.Adım SSH-KEY İle Dosya Gönderme</vt:lpstr>
      <vt:lpstr>16.Adım Git Stash Nedir?</vt:lpstr>
      <vt:lpstr>17.Adım Stash Kullanımı</vt:lpstr>
      <vt:lpstr>18.Adım Alias Kullanarak Kısaltma</vt:lpstr>
      <vt:lpstr>19.Adım Rebase İle Merge Arasındaki Fark Nedir?</vt:lpstr>
      <vt:lpstr>20.Adım Git Conflict Nedir? Ne Yapmamız Gerekir?</vt:lpstr>
      <vt:lpstr>21.Adım .gitignore Nedir?</vt:lpstr>
      <vt:lpstr>22.Adım git tag Ne İşe Yarar?</vt:lpstr>
      <vt:lpstr>23.Adım git diff Komutu Ne İşe Yarar</vt:lpstr>
      <vt:lpstr>24.Adım DevOps Kültür ve Felsefesi Nedir?</vt:lpstr>
      <vt:lpstr>25.Adım DevOps Açılımı</vt:lpstr>
      <vt:lpstr>26.Adım CI/CD Süreçleri Nedir?</vt:lpstr>
      <vt:lpstr>27.Adım DevOps Yöntemlerinden Git Nedir?</vt:lpstr>
      <vt:lpstr>28.Adım DevOps Yöntemlerinden Agile Nedir?</vt:lpstr>
      <vt:lpstr>29.Adım DevOps Continuous Monitoring Nedir?</vt:lpstr>
      <vt:lpstr>30.Adım XML,JSON, Yaml, http, server, Java JDK Nedir? </vt:lpstr>
      <vt:lpstr>31.Adım Maven Nedir? Maven’de clean install Ne İşe Yarar?</vt:lpstr>
      <vt:lpstr>32.Adım Docker Nedir? Docker Daemon, Docker CLI Ne İş Yapar?</vt:lpstr>
      <vt:lpstr>38.Adım SonarQube Nedir?</vt:lpstr>
      <vt:lpstr>41.Adım GitLab Nedir?</vt:lpstr>
      <vt:lpstr>42.Adım GitHub ile CI/CD İlişkisi</vt:lpstr>
      <vt:lpstr>43.Adım Runner Nedir?</vt:lpstr>
      <vt:lpstr>44.Adım SSH Nedir?</vt:lpstr>
      <vt:lpstr>46.Adım Prometheus Jenkins Nedir?</vt:lpstr>
      <vt:lpstr>46.Adım Jenkins Nedir?</vt:lpstr>
      <vt:lpstr>47.Adım Ansible Nedir?</vt:lpstr>
      <vt:lpstr>48.Adım Kubernetes nedir?</vt:lpstr>
      <vt:lpstr>49.Adım Datadog Monitoring Nedir?</vt:lpstr>
      <vt:lpstr>50. Adım Kanban Nedir?</vt:lpstr>
      <vt:lpstr>51.Adım DevOps Nedir? Süreçleri Nelerdir?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DevOps Bootcamp Bitirme Projesi</dc:title>
  <dc:creator>Mert İpek</dc:creator>
  <cp:lastModifiedBy>Mert İpek</cp:lastModifiedBy>
  <cp:revision>14</cp:revision>
  <dcterms:created xsi:type="dcterms:W3CDTF">2024-03-11T18:56:23Z</dcterms:created>
  <dcterms:modified xsi:type="dcterms:W3CDTF">2024-03-13T13:55:58Z</dcterms:modified>
</cp:coreProperties>
</file>